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4"/>
  </p:notesMasterIdLst>
  <p:sldIdLst>
    <p:sldId id="256" r:id="rId2"/>
    <p:sldId id="267" r:id="rId3"/>
    <p:sldId id="270" r:id="rId4"/>
    <p:sldId id="264" r:id="rId5"/>
    <p:sldId id="268" r:id="rId6"/>
    <p:sldId id="269" r:id="rId7"/>
    <p:sldId id="258" r:id="rId8"/>
    <p:sldId id="260" r:id="rId9"/>
    <p:sldId id="261" r:id="rId10"/>
    <p:sldId id="262" r:id="rId11"/>
    <p:sldId id="263" r:id="rId12"/>
    <p:sldId id="266" r:id="rId13"/>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B8D1F366-0C24-4118-9428-55C6B777465A}">
          <p14:sldIdLst>
            <p14:sldId id="256"/>
            <p14:sldId id="267"/>
            <p14:sldId id="270"/>
            <p14:sldId id="264"/>
            <p14:sldId id="268"/>
            <p14:sldId id="269"/>
            <p14:sldId id="258"/>
            <p14:sldId id="260"/>
            <p14:sldId id="261"/>
            <p14:sldId id="262"/>
          </p14:sldIdLst>
        </p14:section>
        <p14:section name="Untitled Section" id="{61A3C2C1-694E-4B44-ACD4-47153E242400}">
          <p14:sldIdLst>
            <p14:sldId id="263"/>
            <p14:sldId id="266"/>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176" autoAdjust="0"/>
    <p:restoredTop sz="94610"/>
  </p:normalViewPr>
  <p:slideViewPr>
    <p:cSldViewPr snapToGrid="0" snapToObjects="1">
      <p:cViewPr varScale="1">
        <p:scale>
          <a:sx n="61" d="100"/>
          <a:sy n="61" d="100"/>
        </p:scale>
        <p:origin x="-540" y="-96"/>
      </p:cViewPr>
      <p:guideLst>
        <p:guide orient="horz" pos="2592"/>
        <p:guide pos="4608"/>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n-US"/>
              <a:t>How</a:t>
            </a:r>
            <a:r>
              <a:rPr lang="en-US" baseline="0"/>
              <a:t> Effective</a:t>
            </a:r>
            <a:endParaRPr lang="en-US"/>
          </a:p>
        </c:rich>
      </c:tx>
      <c:layout/>
      <c:overlay val="0"/>
    </c:title>
    <c:autoTitleDeleted val="0"/>
    <c:plotArea>
      <c:layout/>
      <c:pieChart>
        <c:varyColors val="1"/>
        <c:dLbls>
          <c:showLegendKey val="0"/>
          <c:showVal val="0"/>
          <c:showCatName val="1"/>
          <c:showSerName val="0"/>
          <c:showPercent val="1"/>
          <c:showBubbleSize val="0"/>
          <c:showLeaderLines val="1"/>
        </c:dLbls>
        <c:firstSliceAng val="0"/>
      </c:pieChart>
    </c:plotArea>
    <c:plotVisOnly val="1"/>
    <c:dispBlanksAs val="gap"/>
    <c:showDLblsOverMax val="0"/>
  </c:chart>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565525" cy="7318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4660900" y="0"/>
            <a:ext cx="3567113" cy="731838"/>
          </a:xfrm>
          <a:prstGeom prst="rect">
            <a:avLst/>
          </a:prstGeom>
        </p:spPr>
        <p:txBody>
          <a:bodyPr vert="horz" lIns="91440" tIns="45720" rIns="91440" bIns="45720" rtlCol="0"/>
          <a:lstStyle>
            <a:lvl1pPr algn="r">
              <a:defRPr sz="1200"/>
            </a:lvl1pPr>
          </a:lstStyle>
          <a:p>
            <a:fld id="{649C840A-5AEF-43AF-909B-9EDBA0951322}" type="datetimeFigureOut">
              <a:rPr lang="en-US" smtClean="0"/>
              <a:t>8/13/2024</a:t>
            </a:fld>
            <a:endParaRPr lang="en-US"/>
          </a:p>
        </p:txBody>
      </p:sp>
      <p:sp>
        <p:nvSpPr>
          <p:cNvPr id="4" name="Slide Image Placeholder 3"/>
          <p:cNvSpPr>
            <a:spLocks noGrp="1" noRot="1" noChangeAspect="1"/>
          </p:cNvSpPr>
          <p:nvPr>
            <p:ph type="sldImg" idx="2"/>
          </p:nvPr>
        </p:nvSpPr>
        <p:spPr>
          <a:xfrm>
            <a:off x="-762000" y="1096963"/>
            <a:ext cx="9753600" cy="54864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822325" y="6950075"/>
            <a:ext cx="6584950" cy="6583363"/>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13896975"/>
            <a:ext cx="3565525" cy="73025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4660900" y="13896975"/>
            <a:ext cx="3567113" cy="730250"/>
          </a:xfrm>
          <a:prstGeom prst="rect">
            <a:avLst/>
          </a:prstGeom>
        </p:spPr>
        <p:txBody>
          <a:bodyPr vert="horz" lIns="91440" tIns="45720" rIns="91440" bIns="45720" rtlCol="0" anchor="b"/>
          <a:lstStyle>
            <a:lvl1pPr algn="r">
              <a:defRPr sz="1200"/>
            </a:lvl1pPr>
          </a:lstStyle>
          <a:p>
            <a:fld id="{3FA8C0AF-955A-4B4D-8A10-98357EE12C3B}" type="slidenum">
              <a:rPr lang="en-US" smtClean="0"/>
              <a:t>‹#›</a:t>
            </a:fld>
            <a:endParaRPr lang="en-US"/>
          </a:p>
        </p:txBody>
      </p:sp>
    </p:spTree>
    <p:extLst>
      <p:ext uri="{BB962C8B-B14F-4D97-AF65-F5344CB8AC3E}">
        <p14:creationId xmlns:p14="http://schemas.microsoft.com/office/powerpoint/2010/main" val="41576413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chart" Target="../charts/chart1.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5" name="Text 2"/>
          <p:cNvSpPr/>
          <p:nvPr/>
        </p:nvSpPr>
        <p:spPr>
          <a:xfrm>
            <a:off x="6280190" y="936427"/>
            <a:ext cx="7556421" cy="3912870"/>
          </a:xfrm>
          <a:prstGeom prst="rect">
            <a:avLst/>
          </a:prstGeom>
          <a:noFill/>
          <a:ln/>
        </p:spPr>
        <p:txBody>
          <a:bodyPr wrap="square" rtlCol="0" anchor="t"/>
          <a:lstStyle/>
          <a:p>
            <a:pPr marL="0" indent="0">
              <a:lnSpc>
                <a:spcPts val="7702"/>
              </a:lnSpc>
              <a:buNone/>
            </a:pPr>
            <a:r>
              <a:rPr lang="en-US" sz="6162" b="1" dirty="0">
                <a:solidFill>
                  <a:srgbClr val="484237"/>
                </a:solidFill>
                <a:latin typeface="Gelasio" pitchFamily="34" charset="0"/>
                <a:ea typeface="Gelasio" pitchFamily="34" charset="-122"/>
                <a:cs typeface="Gelasio" pitchFamily="34" charset="-120"/>
              </a:rPr>
              <a:t>Appointment Booking: A New Era for Nigerian Businesses</a:t>
            </a:r>
            <a:endParaRPr lang="en-US" sz="6162" dirty="0"/>
          </a:p>
        </p:txBody>
      </p:sp>
      <p:sp>
        <p:nvSpPr>
          <p:cNvPr id="6" name="Text 3"/>
          <p:cNvSpPr/>
          <p:nvPr/>
        </p:nvSpPr>
        <p:spPr>
          <a:xfrm>
            <a:off x="6280190" y="5189458"/>
            <a:ext cx="7556421" cy="1451610"/>
          </a:xfrm>
          <a:prstGeom prst="rect">
            <a:avLst/>
          </a:prstGeom>
          <a:noFill/>
          <a:ln/>
        </p:spPr>
        <p:txBody>
          <a:bodyPr wrap="square" rtlCol="0" anchor="t"/>
          <a:lstStyle/>
          <a:p>
            <a:pPr marL="0" indent="0">
              <a:lnSpc>
                <a:spcPts val="2858"/>
              </a:lnSpc>
              <a:buNone/>
            </a:pPr>
            <a:r>
              <a:rPr lang="en-US" sz="1786" dirty="0">
                <a:solidFill>
                  <a:srgbClr val="746558"/>
                </a:solidFill>
                <a:latin typeface="Gelasio" pitchFamily="34" charset="0"/>
                <a:ea typeface="Gelasio" pitchFamily="34" charset="-122"/>
                <a:cs typeface="Gelasio" pitchFamily="34" charset="-120"/>
              </a:rPr>
              <a:t>In the dynamic Nigerian business landscape, appointment booking is becoming increasingly vital for success. This presentation explores the rising importance of appointment booking across various sectors in Nigeria.</a:t>
            </a:r>
            <a:endParaRPr lang="en-US" sz="1786" dirty="0"/>
          </a:p>
        </p:txBody>
      </p:sp>
      <p:sp>
        <p:nvSpPr>
          <p:cNvPr id="7" name="Shape 4"/>
          <p:cNvSpPr/>
          <p:nvPr/>
        </p:nvSpPr>
        <p:spPr>
          <a:xfrm>
            <a:off x="6280190" y="6913126"/>
            <a:ext cx="362903" cy="362903"/>
          </a:xfrm>
          <a:prstGeom prst="roundRect">
            <a:avLst>
              <a:gd name="adj" fmla="val 25194296"/>
            </a:avLst>
          </a:prstGeom>
          <a:noFill/>
          <a:ln w="7620">
            <a:solidFill>
              <a:srgbClr val="FFFFFF"/>
            </a:solidFill>
            <a:prstDash val="solid"/>
          </a:ln>
        </p:spPr>
      </p:sp>
      <p:sp>
        <p:nvSpPr>
          <p:cNvPr id="9" name="Text 5"/>
          <p:cNvSpPr/>
          <p:nvPr/>
        </p:nvSpPr>
        <p:spPr>
          <a:xfrm>
            <a:off x="8321100" y="6878667"/>
            <a:ext cx="3129320" cy="396835"/>
          </a:xfrm>
          <a:prstGeom prst="rect">
            <a:avLst/>
          </a:prstGeom>
          <a:noFill/>
          <a:ln/>
        </p:spPr>
        <p:txBody>
          <a:bodyPr wrap="none" rtlCol="0" anchor="t"/>
          <a:lstStyle/>
          <a:p>
            <a:pPr marL="0" indent="0" algn="l">
              <a:lnSpc>
                <a:spcPts val="3126"/>
              </a:lnSpc>
              <a:buNone/>
            </a:pPr>
            <a:r>
              <a:rPr lang="en-US" sz="4000" b="1" dirty="0">
                <a:solidFill>
                  <a:schemeClr val="accent1">
                    <a:lumMod val="50000"/>
                  </a:schemeClr>
                </a:solidFill>
                <a:latin typeface="Gelasio" pitchFamily="34" charset="0"/>
                <a:ea typeface="Gelasio" pitchFamily="34" charset="-122"/>
                <a:cs typeface="Gelasio" pitchFamily="34" charset="-120"/>
              </a:rPr>
              <a:t>B</a:t>
            </a:r>
            <a:r>
              <a:rPr lang="en-US" sz="4000" b="1" dirty="0" smtClean="0">
                <a:solidFill>
                  <a:schemeClr val="accent1">
                    <a:lumMod val="50000"/>
                  </a:schemeClr>
                </a:solidFill>
                <a:latin typeface="Gelasio" pitchFamily="34" charset="0"/>
                <a:ea typeface="Gelasio" pitchFamily="34" charset="-122"/>
                <a:cs typeface="Gelasio" pitchFamily="34" charset="-120"/>
              </a:rPr>
              <a:t>y Dare </a:t>
            </a:r>
            <a:r>
              <a:rPr lang="en-US" sz="4000" b="1" dirty="0">
                <a:solidFill>
                  <a:schemeClr val="accent1">
                    <a:lumMod val="50000"/>
                  </a:schemeClr>
                </a:solidFill>
                <a:latin typeface="Gelasio" pitchFamily="34" charset="0"/>
                <a:ea typeface="Gelasio" pitchFamily="34" charset="-122"/>
                <a:cs typeface="Gelasio" pitchFamily="34" charset="-120"/>
              </a:rPr>
              <a:t>Halimat</a:t>
            </a:r>
            <a:endParaRPr lang="en-US" sz="4000" dirty="0">
              <a:solidFill>
                <a:schemeClr val="accent1">
                  <a:lumMod val="50000"/>
                </a:schemeClr>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5" name="Text 2"/>
          <p:cNvSpPr/>
          <p:nvPr/>
        </p:nvSpPr>
        <p:spPr>
          <a:xfrm>
            <a:off x="6183392" y="953095"/>
            <a:ext cx="7750016" cy="1244679"/>
          </a:xfrm>
          <a:prstGeom prst="rect">
            <a:avLst/>
          </a:prstGeom>
          <a:noFill/>
          <a:ln/>
        </p:spPr>
        <p:txBody>
          <a:bodyPr wrap="square" rtlCol="0" anchor="t"/>
          <a:lstStyle/>
          <a:p>
            <a:pPr marL="0" indent="0">
              <a:lnSpc>
                <a:spcPts val="4901"/>
              </a:lnSpc>
              <a:buNone/>
            </a:pPr>
            <a:r>
              <a:rPr lang="en-US" sz="3921" b="1" dirty="0">
                <a:solidFill>
                  <a:srgbClr val="484237"/>
                </a:solidFill>
                <a:latin typeface="Gelasio" pitchFamily="34" charset="0"/>
                <a:ea typeface="Gelasio" pitchFamily="34" charset="-122"/>
                <a:cs typeface="Gelasio" pitchFamily="34" charset="-120"/>
              </a:rPr>
              <a:t>Challenges and Considerations for Businesses</a:t>
            </a:r>
            <a:endParaRPr lang="en-US" sz="3921" dirty="0"/>
          </a:p>
        </p:txBody>
      </p:sp>
      <p:pic>
        <p:nvPicPr>
          <p:cNvPr id="6" name="Image 1" descr="preencoded.png"/>
          <p:cNvPicPr>
            <a:picLocks noChangeAspect="1"/>
          </p:cNvPicPr>
          <p:nvPr/>
        </p:nvPicPr>
        <p:blipFill>
          <a:blip r:embed="rId4"/>
          <a:stretch>
            <a:fillRect/>
          </a:stretch>
        </p:blipFill>
        <p:spPr>
          <a:xfrm>
            <a:off x="6183392" y="2496503"/>
            <a:ext cx="995720" cy="1593294"/>
          </a:xfrm>
          <a:prstGeom prst="rect">
            <a:avLst/>
          </a:prstGeom>
        </p:spPr>
      </p:pic>
      <p:sp>
        <p:nvSpPr>
          <p:cNvPr id="7" name="Text 3"/>
          <p:cNvSpPr/>
          <p:nvPr/>
        </p:nvSpPr>
        <p:spPr>
          <a:xfrm>
            <a:off x="7477839" y="2695575"/>
            <a:ext cx="2613065" cy="311110"/>
          </a:xfrm>
          <a:prstGeom prst="rect">
            <a:avLst/>
          </a:prstGeom>
          <a:noFill/>
          <a:ln/>
        </p:spPr>
        <p:txBody>
          <a:bodyPr wrap="none" rtlCol="0" anchor="t"/>
          <a:lstStyle/>
          <a:p>
            <a:pPr marL="0" indent="0" algn="l">
              <a:lnSpc>
                <a:spcPts val="2450"/>
              </a:lnSpc>
              <a:buNone/>
            </a:pPr>
            <a:r>
              <a:rPr lang="en-US" sz="1960" b="1" dirty="0">
                <a:solidFill>
                  <a:srgbClr val="746558"/>
                </a:solidFill>
                <a:latin typeface="Gelasio" pitchFamily="34" charset="0"/>
                <a:ea typeface="Gelasio" pitchFamily="34" charset="-122"/>
                <a:cs typeface="Gelasio" pitchFamily="34" charset="-120"/>
              </a:rPr>
              <a:t>Technology Adoption</a:t>
            </a:r>
            <a:endParaRPr lang="en-US" sz="1960" dirty="0"/>
          </a:p>
        </p:txBody>
      </p:sp>
      <p:sp>
        <p:nvSpPr>
          <p:cNvPr id="8" name="Text 4"/>
          <p:cNvSpPr/>
          <p:nvPr/>
        </p:nvSpPr>
        <p:spPr>
          <a:xfrm>
            <a:off x="7477839" y="3126105"/>
            <a:ext cx="6455569" cy="637223"/>
          </a:xfrm>
          <a:prstGeom prst="rect">
            <a:avLst/>
          </a:prstGeom>
          <a:noFill/>
          <a:ln/>
        </p:spPr>
        <p:txBody>
          <a:bodyPr wrap="square" rtlCol="0" anchor="t"/>
          <a:lstStyle/>
          <a:p>
            <a:pPr marL="0" indent="0" algn="l">
              <a:lnSpc>
                <a:spcPts val="2509"/>
              </a:lnSpc>
              <a:buNone/>
            </a:pPr>
            <a:r>
              <a:rPr lang="en-US" sz="1568" dirty="0">
                <a:solidFill>
                  <a:srgbClr val="746558"/>
                </a:solidFill>
                <a:latin typeface="Gelasio" pitchFamily="34" charset="0"/>
                <a:ea typeface="Gelasio" pitchFamily="34" charset="-122"/>
                <a:cs typeface="Gelasio" pitchFamily="34" charset="-120"/>
              </a:rPr>
              <a:t>Implementing appointment booking systems requires businesses to adopt new technology and train staff.</a:t>
            </a:r>
            <a:endParaRPr lang="en-US" sz="1568" dirty="0"/>
          </a:p>
        </p:txBody>
      </p:sp>
      <p:pic>
        <p:nvPicPr>
          <p:cNvPr id="9" name="Image 2" descr="preencoded.png"/>
          <p:cNvPicPr>
            <a:picLocks noChangeAspect="1"/>
          </p:cNvPicPr>
          <p:nvPr/>
        </p:nvPicPr>
        <p:blipFill>
          <a:blip r:embed="rId5"/>
          <a:stretch>
            <a:fillRect/>
          </a:stretch>
        </p:blipFill>
        <p:spPr>
          <a:xfrm>
            <a:off x="6183392" y="4089797"/>
            <a:ext cx="995720" cy="1593294"/>
          </a:xfrm>
          <a:prstGeom prst="rect">
            <a:avLst/>
          </a:prstGeom>
        </p:spPr>
      </p:pic>
      <p:sp>
        <p:nvSpPr>
          <p:cNvPr id="10" name="Text 5"/>
          <p:cNvSpPr/>
          <p:nvPr/>
        </p:nvSpPr>
        <p:spPr>
          <a:xfrm>
            <a:off x="7477839" y="4288869"/>
            <a:ext cx="3150156" cy="311110"/>
          </a:xfrm>
          <a:prstGeom prst="rect">
            <a:avLst/>
          </a:prstGeom>
          <a:noFill/>
          <a:ln/>
        </p:spPr>
        <p:txBody>
          <a:bodyPr wrap="none" rtlCol="0" anchor="t"/>
          <a:lstStyle/>
          <a:p>
            <a:pPr marL="0" indent="0" algn="l">
              <a:lnSpc>
                <a:spcPts val="2450"/>
              </a:lnSpc>
              <a:buNone/>
            </a:pPr>
            <a:r>
              <a:rPr lang="en-US" sz="1960" b="1" dirty="0">
                <a:solidFill>
                  <a:srgbClr val="746558"/>
                </a:solidFill>
                <a:latin typeface="Gelasio" pitchFamily="34" charset="0"/>
                <a:ea typeface="Gelasio" pitchFamily="34" charset="-122"/>
                <a:cs typeface="Gelasio" pitchFamily="34" charset="-120"/>
              </a:rPr>
              <a:t>Security and Data Privacy</a:t>
            </a:r>
            <a:endParaRPr lang="en-US" sz="1960" dirty="0"/>
          </a:p>
        </p:txBody>
      </p:sp>
      <p:sp>
        <p:nvSpPr>
          <p:cNvPr id="11" name="Text 6"/>
          <p:cNvSpPr/>
          <p:nvPr/>
        </p:nvSpPr>
        <p:spPr>
          <a:xfrm>
            <a:off x="7477839" y="4719399"/>
            <a:ext cx="6455569" cy="637223"/>
          </a:xfrm>
          <a:prstGeom prst="rect">
            <a:avLst/>
          </a:prstGeom>
          <a:noFill/>
          <a:ln/>
        </p:spPr>
        <p:txBody>
          <a:bodyPr wrap="square" rtlCol="0" anchor="t"/>
          <a:lstStyle/>
          <a:p>
            <a:pPr marL="0" indent="0" algn="l">
              <a:lnSpc>
                <a:spcPts val="2509"/>
              </a:lnSpc>
              <a:buNone/>
            </a:pPr>
            <a:r>
              <a:rPr lang="en-US" sz="1568" dirty="0">
                <a:solidFill>
                  <a:srgbClr val="746558"/>
                </a:solidFill>
                <a:latin typeface="Gelasio" pitchFamily="34" charset="0"/>
                <a:ea typeface="Gelasio" pitchFamily="34" charset="-122"/>
                <a:cs typeface="Gelasio" pitchFamily="34" charset="-120"/>
              </a:rPr>
              <a:t>Businesses must ensure the security of sensitive customer data collected through booking systems.</a:t>
            </a:r>
            <a:endParaRPr lang="en-US" sz="1568" dirty="0"/>
          </a:p>
        </p:txBody>
      </p:sp>
      <p:pic>
        <p:nvPicPr>
          <p:cNvPr id="12" name="Image 3" descr="preencoded.png"/>
          <p:cNvPicPr>
            <a:picLocks noChangeAspect="1"/>
          </p:cNvPicPr>
          <p:nvPr/>
        </p:nvPicPr>
        <p:blipFill>
          <a:blip r:embed="rId6"/>
          <a:stretch>
            <a:fillRect/>
          </a:stretch>
        </p:blipFill>
        <p:spPr>
          <a:xfrm>
            <a:off x="6183392" y="5683091"/>
            <a:ext cx="995720" cy="1593294"/>
          </a:xfrm>
          <a:prstGeom prst="rect">
            <a:avLst/>
          </a:prstGeom>
        </p:spPr>
      </p:pic>
      <p:sp>
        <p:nvSpPr>
          <p:cNvPr id="13" name="Text 7"/>
          <p:cNvSpPr/>
          <p:nvPr/>
        </p:nvSpPr>
        <p:spPr>
          <a:xfrm>
            <a:off x="7477839" y="5882164"/>
            <a:ext cx="4132540" cy="311110"/>
          </a:xfrm>
          <a:prstGeom prst="rect">
            <a:avLst/>
          </a:prstGeom>
          <a:noFill/>
          <a:ln/>
        </p:spPr>
        <p:txBody>
          <a:bodyPr wrap="none" rtlCol="0" anchor="t"/>
          <a:lstStyle/>
          <a:p>
            <a:pPr marL="0" indent="0" algn="l">
              <a:lnSpc>
                <a:spcPts val="2450"/>
              </a:lnSpc>
              <a:buNone/>
            </a:pPr>
            <a:r>
              <a:rPr lang="en-US" sz="1960" b="1" dirty="0">
                <a:solidFill>
                  <a:srgbClr val="746558"/>
                </a:solidFill>
                <a:latin typeface="Gelasio" pitchFamily="34" charset="0"/>
                <a:ea typeface="Gelasio" pitchFamily="34" charset="-122"/>
                <a:cs typeface="Gelasio" pitchFamily="34" charset="-120"/>
              </a:rPr>
              <a:t>Integration with Existing Systems</a:t>
            </a:r>
            <a:endParaRPr lang="en-US" sz="1960" dirty="0"/>
          </a:p>
        </p:txBody>
      </p:sp>
      <p:sp>
        <p:nvSpPr>
          <p:cNvPr id="14" name="Text 8"/>
          <p:cNvSpPr/>
          <p:nvPr/>
        </p:nvSpPr>
        <p:spPr>
          <a:xfrm>
            <a:off x="7477839" y="6312694"/>
            <a:ext cx="6455569" cy="637223"/>
          </a:xfrm>
          <a:prstGeom prst="rect">
            <a:avLst/>
          </a:prstGeom>
          <a:noFill/>
          <a:ln/>
        </p:spPr>
        <p:txBody>
          <a:bodyPr wrap="square" rtlCol="0" anchor="t"/>
          <a:lstStyle/>
          <a:p>
            <a:pPr marL="0" indent="0" algn="l">
              <a:lnSpc>
                <a:spcPts val="2509"/>
              </a:lnSpc>
              <a:buNone/>
            </a:pPr>
            <a:r>
              <a:rPr lang="en-US" sz="1568" dirty="0">
                <a:solidFill>
                  <a:srgbClr val="746558"/>
                </a:solidFill>
                <a:latin typeface="Gelasio" pitchFamily="34" charset="0"/>
                <a:ea typeface="Gelasio" pitchFamily="34" charset="-122"/>
                <a:cs typeface="Gelasio" pitchFamily="34" charset="-120"/>
              </a:rPr>
              <a:t>Businesses need to integrate appointment booking systems with their existing CRM and other software to ensure seamless operations.</a:t>
            </a:r>
            <a:endParaRPr lang="en-US" sz="1568" dirty="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5" name="Text 2"/>
          <p:cNvSpPr/>
          <p:nvPr/>
        </p:nvSpPr>
        <p:spPr>
          <a:xfrm>
            <a:off x="6280190" y="2155746"/>
            <a:ext cx="7556421" cy="2126337"/>
          </a:xfrm>
          <a:prstGeom prst="rect">
            <a:avLst/>
          </a:prstGeom>
          <a:noFill/>
          <a:ln/>
        </p:spPr>
        <p:txBody>
          <a:bodyPr wrap="square" rtlCol="0" anchor="t"/>
          <a:lstStyle/>
          <a:p>
            <a:pPr marL="0" indent="0">
              <a:lnSpc>
                <a:spcPts val="5581"/>
              </a:lnSpc>
              <a:buNone/>
            </a:pPr>
            <a:r>
              <a:rPr lang="en-US" sz="2800" b="1" dirty="0" smtClean="0">
                <a:solidFill>
                  <a:srgbClr val="484237"/>
                </a:solidFill>
                <a:latin typeface="Gelasio" pitchFamily="34" charset="0"/>
                <a:ea typeface="Gelasio" pitchFamily="34" charset="-122"/>
                <a:cs typeface="Gelasio" pitchFamily="34" charset="-120"/>
              </a:rPr>
              <a:t>Conclusion: </a:t>
            </a:r>
            <a:r>
              <a:rPr lang="en-US" sz="2800" b="1" dirty="0" smtClean="0">
                <a:solidFill>
                  <a:srgbClr val="7030A0"/>
                </a:solidFill>
                <a:latin typeface="Gelasio" pitchFamily="34" charset="0"/>
                <a:ea typeface="Gelasio" pitchFamily="34" charset="-122"/>
                <a:cs typeface="Gelasio" pitchFamily="34" charset="-120"/>
              </a:rPr>
              <a:t>~The Strength of a nation  derives from the integrity of its workplace~          </a:t>
            </a:r>
            <a:r>
              <a:rPr lang="en-US" b="1" dirty="0" smtClean="0">
                <a:solidFill>
                  <a:srgbClr val="484237"/>
                </a:solidFill>
                <a:latin typeface="Gelasio" pitchFamily="34" charset="0"/>
                <a:ea typeface="Gelasio" pitchFamily="34" charset="-122"/>
                <a:cs typeface="Gelasio" pitchFamily="34" charset="-120"/>
              </a:rPr>
              <a:t>by Nathaniel Hawthorne</a:t>
            </a:r>
            <a:endParaRPr lang="en-US" dirty="0"/>
          </a:p>
        </p:txBody>
      </p:sp>
      <p:sp>
        <p:nvSpPr>
          <p:cNvPr id="6" name="Text 3"/>
          <p:cNvSpPr/>
          <p:nvPr/>
        </p:nvSpPr>
        <p:spPr>
          <a:xfrm>
            <a:off x="6280190" y="4622244"/>
            <a:ext cx="7556421" cy="1980034"/>
          </a:xfrm>
          <a:prstGeom prst="rect">
            <a:avLst/>
          </a:prstGeom>
          <a:noFill/>
          <a:ln/>
        </p:spPr>
        <p:txBody>
          <a:bodyPr wrap="square" rtlCol="0" anchor="t"/>
          <a:lstStyle/>
          <a:p>
            <a:pPr marL="0" indent="0">
              <a:lnSpc>
                <a:spcPts val="2858"/>
              </a:lnSpc>
              <a:buNone/>
            </a:pPr>
            <a:r>
              <a:rPr lang="en-US" sz="1786" b="1" dirty="0">
                <a:solidFill>
                  <a:srgbClr val="746558"/>
                </a:solidFill>
                <a:latin typeface="Gelasio" pitchFamily="34" charset="0"/>
                <a:ea typeface="Gelasio" pitchFamily="34" charset="-122"/>
                <a:cs typeface="Gelasio" pitchFamily="34" charset="-120"/>
              </a:rPr>
              <a:t>Appointment booking is rapidly becoming an integral part of the Nigerian business landscape. As technology continues to evolve, businesses must embrace appointment booking to enhance efficiency, improve customer satisfaction, and gain a competitive edge in the market.</a:t>
            </a:r>
            <a:endParaRPr lang="en-US" sz="1786" b="1" dirty="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https://th.bing.com/th/id/OIP.YePbTsY0aNQNuNOkWSdEvQHaJ4?w=150&amp;h=200&amp;c=7&amp;o=5&amp;pid=1.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32135" y="1317356"/>
            <a:ext cx="6183824" cy="46184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51746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5363" y="247435"/>
            <a:ext cx="6168325" cy="57659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2681208" y="6323308"/>
            <a:ext cx="3673098" cy="369332"/>
          </a:xfrm>
          <a:prstGeom prst="rect">
            <a:avLst/>
          </a:prstGeom>
          <a:noFill/>
        </p:spPr>
        <p:txBody>
          <a:bodyPr wrap="square" rtlCol="0">
            <a:spAutoFit/>
          </a:bodyPr>
          <a:lstStyle/>
          <a:p>
            <a:r>
              <a:rPr lang="en-US" dirty="0" smtClean="0"/>
              <a:t>             Quote by Brian Tracy</a:t>
            </a:r>
            <a:endParaRPr lang="en-US" dirty="0"/>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02658" y="247435"/>
            <a:ext cx="6385301" cy="57659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9020013" y="6351677"/>
            <a:ext cx="3673098" cy="369332"/>
          </a:xfrm>
          <a:prstGeom prst="rect">
            <a:avLst/>
          </a:prstGeom>
          <a:noFill/>
        </p:spPr>
        <p:txBody>
          <a:bodyPr wrap="square" rtlCol="0">
            <a:spAutoFit/>
          </a:bodyPr>
          <a:lstStyle/>
          <a:p>
            <a:r>
              <a:rPr lang="en-US" dirty="0" smtClean="0"/>
              <a:t>         Quote by Benjamin Franklin</a:t>
            </a:r>
            <a:endParaRPr lang="en-US" dirty="0"/>
          </a:p>
        </p:txBody>
      </p:sp>
    </p:spTree>
    <p:extLst>
      <p:ext uri="{BB962C8B-B14F-4D97-AF65-F5344CB8AC3E}">
        <p14:creationId xmlns:p14="http://schemas.microsoft.com/office/powerpoint/2010/main" val="29619605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898901" y="585456"/>
            <a:ext cx="11530739" cy="6432530"/>
          </a:xfrm>
          <a:prstGeom prst="rect">
            <a:avLst/>
          </a:prstGeom>
        </p:spPr>
        <p:txBody>
          <a:bodyPr wrap="square">
            <a:spAutoFit/>
          </a:bodyPr>
          <a:lstStyle/>
          <a:p>
            <a:r>
              <a:rPr lang="en-US" sz="3200" dirty="0" smtClean="0">
                <a:solidFill>
                  <a:schemeClr val="accent2"/>
                </a:solidFill>
                <a:latin typeface="Arial Black" pitchFamily="34" charset="0"/>
              </a:rPr>
              <a:t>                 </a:t>
            </a:r>
          </a:p>
          <a:p>
            <a:r>
              <a:rPr lang="en-US" sz="3200" dirty="0" smtClean="0">
                <a:solidFill>
                  <a:schemeClr val="accent2"/>
                </a:solidFill>
                <a:latin typeface="Arial Black" pitchFamily="34" charset="0"/>
              </a:rPr>
              <a:t>                   </a:t>
            </a:r>
            <a:r>
              <a:rPr lang="en-US" sz="3200" u="sng" dirty="0" smtClean="0">
                <a:solidFill>
                  <a:schemeClr val="accent2"/>
                </a:solidFill>
                <a:latin typeface="Arial Black" pitchFamily="34" charset="0"/>
              </a:rPr>
              <a:t>What is Appointment Booking</a:t>
            </a:r>
          </a:p>
          <a:p>
            <a:endParaRPr lang="en-US" sz="3200" u="sng" dirty="0" smtClean="0">
              <a:solidFill>
                <a:schemeClr val="accent2"/>
              </a:solidFill>
              <a:latin typeface="Arial Black" pitchFamily="34" charset="0"/>
            </a:endParaRPr>
          </a:p>
          <a:p>
            <a:r>
              <a:rPr lang="en-US" sz="2800" b="1" dirty="0" smtClean="0"/>
              <a:t>Appointment  is  a formal arrangement to meet or visit someone or a place at a particular time and place.</a:t>
            </a:r>
          </a:p>
          <a:p>
            <a:endParaRPr lang="en-US" sz="2800" b="1" dirty="0" smtClean="0"/>
          </a:p>
          <a:p>
            <a:r>
              <a:rPr lang="en-US" sz="2800" dirty="0" smtClean="0"/>
              <a:t>An appointment scheduling system or App is a tool that streamlines the booking process for businesses, organizations, or individuals. It eliminates the need for phone calls or in-person visits and allows users to schedule appointments through a web interface or mobile app.</a:t>
            </a:r>
          </a:p>
          <a:p>
            <a:endParaRPr lang="en-US" sz="2800" dirty="0"/>
          </a:p>
          <a:p>
            <a:r>
              <a:rPr lang="en-US" sz="2800" dirty="0"/>
              <a:t>In todays fast-paced </a:t>
            </a:r>
            <a:r>
              <a:rPr lang="en-US" sz="2800" dirty="0" smtClean="0"/>
              <a:t>digital </a:t>
            </a:r>
            <a:r>
              <a:rPr lang="en-US" sz="2800" dirty="0"/>
              <a:t>world, </a:t>
            </a:r>
            <a:r>
              <a:rPr lang="en-US" sz="2800" dirty="0" smtClean="0"/>
              <a:t>appointment booking </a:t>
            </a:r>
            <a:r>
              <a:rPr lang="en-US" sz="2800" dirty="0"/>
              <a:t>apps have become an essential tool for businesses and service providers</a:t>
            </a:r>
            <a:r>
              <a:rPr lang="en-US" sz="2800" dirty="0" smtClean="0"/>
              <a:t>.</a:t>
            </a:r>
          </a:p>
          <a:p>
            <a:endParaRPr lang="en-US" dirty="0"/>
          </a:p>
          <a:p>
            <a:endParaRPr lang="en-US" dirty="0"/>
          </a:p>
        </p:txBody>
      </p:sp>
    </p:spTree>
    <p:extLst>
      <p:ext uri="{BB962C8B-B14F-4D97-AF65-F5344CB8AC3E}">
        <p14:creationId xmlns:p14="http://schemas.microsoft.com/office/powerpoint/2010/main" val="13855458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976392" y="726911"/>
            <a:ext cx="12848095" cy="6617196"/>
          </a:xfrm>
          <a:prstGeom prst="rect">
            <a:avLst/>
          </a:prstGeom>
        </p:spPr>
        <p:txBody>
          <a:bodyPr wrap="square">
            <a:spAutoFit/>
          </a:bodyPr>
          <a:lstStyle/>
          <a:p>
            <a:r>
              <a:rPr lang="en-US" sz="2800" dirty="0" smtClean="0">
                <a:solidFill>
                  <a:schemeClr val="accent4">
                    <a:lumMod val="75000"/>
                  </a:schemeClr>
                </a:solidFill>
                <a:latin typeface="Arial Black" pitchFamily="34" charset="0"/>
              </a:rPr>
              <a:t>                                            </a:t>
            </a:r>
            <a:r>
              <a:rPr lang="en-US" sz="2800" b="1" dirty="0" smtClean="0">
                <a:solidFill>
                  <a:schemeClr val="accent4">
                    <a:lumMod val="75000"/>
                  </a:schemeClr>
                </a:solidFill>
                <a:latin typeface="Algerian" pitchFamily="82" charset="0"/>
              </a:rPr>
              <a:t>Survey</a:t>
            </a:r>
            <a:endParaRPr lang="en-US" sz="2800" b="1" dirty="0">
              <a:latin typeface="Algerian" pitchFamily="82" charset="0"/>
            </a:endParaRPr>
          </a:p>
          <a:p>
            <a:endParaRPr lang="en-US" dirty="0" smtClean="0"/>
          </a:p>
          <a:p>
            <a:r>
              <a:rPr lang="en-US" dirty="0"/>
              <a:t>I</a:t>
            </a:r>
            <a:r>
              <a:rPr lang="en-US" dirty="0" smtClean="0"/>
              <a:t> asked few Nigerians  how they will like to work with Appointment booking for  most of their  visits  to Business  organizations ranging form Doctors office,  Bank activities, Saloon and Spa,  Dentist,  Auto Shop and more.</a:t>
            </a:r>
          </a:p>
          <a:p>
            <a:endParaRPr lang="en-US" dirty="0" smtClean="0"/>
          </a:p>
          <a:p>
            <a:r>
              <a:rPr lang="en-US" dirty="0" smtClean="0"/>
              <a:t>The few question that was asked was how Important  they feel booking an appointment  before  their  visit to a business organization </a:t>
            </a:r>
            <a:r>
              <a:rPr lang="en-US" dirty="0"/>
              <a:t> </a:t>
            </a:r>
            <a:r>
              <a:rPr lang="en-US" dirty="0" smtClean="0"/>
              <a:t>is?,  How it will effectively save time, Preference for booking appointment and the Economic  Impact</a:t>
            </a:r>
            <a:r>
              <a:rPr lang="en-US" dirty="0"/>
              <a:t> </a:t>
            </a:r>
            <a:r>
              <a:rPr lang="en-US" dirty="0" smtClean="0"/>
              <a:t> and I got about 127  responses.</a:t>
            </a:r>
          </a:p>
          <a:p>
            <a:endParaRPr lang="en-US" dirty="0"/>
          </a:p>
          <a:p>
            <a:r>
              <a:rPr lang="en-US" dirty="0" smtClean="0"/>
              <a:t>I cleaned the raw data from excel and used some few chart designs to visualize  the responses that I got.</a:t>
            </a:r>
          </a:p>
          <a:p>
            <a:endParaRPr lang="en-US" dirty="0" smtClean="0"/>
          </a:p>
          <a:p>
            <a:endParaRPr lang="en-US" dirty="0"/>
          </a:p>
          <a:p>
            <a:endParaRPr lang="en-US" dirty="0" smtClean="0"/>
          </a:p>
          <a:p>
            <a:endParaRPr lang="en-US" dirty="0"/>
          </a:p>
          <a:p>
            <a:endParaRPr lang="en-US" dirty="0" smtClean="0"/>
          </a:p>
          <a:p>
            <a:endParaRPr lang="en-US" dirty="0"/>
          </a:p>
          <a:p>
            <a:endParaRPr lang="en-US" dirty="0"/>
          </a:p>
          <a:p>
            <a:pPr marL="285750" indent="-285750">
              <a:buFontTx/>
              <a:buChar char="-"/>
            </a:pPr>
            <a:endParaRPr lang="en-US" dirty="0"/>
          </a:p>
          <a:p>
            <a:pPr marL="285750" indent="-285750">
              <a:buFontTx/>
              <a:buChar char="-"/>
            </a:pPr>
            <a:endParaRPr lang="en-US" dirty="0" smtClean="0"/>
          </a:p>
          <a:p>
            <a:pPr marL="285750" indent="-285750">
              <a:buFontTx/>
              <a:buChar char="-"/>
            </a:pPr>
            <a:endParaRPr lang="en-US" dirty="0"/>
          </a:p>
          <a:p>
            <a:endParaRPr lang="en-US" dirty="0" smtClean="0"/>
          </a:p>
          <a:p>
            <a:pPr marL="285750" indent="-285750">
              <a:buFontTx/>
              <a:buChar char="-"/>
            </a:pPr>
            <a:endParaRPr lang="en-US" dirty="0"/>
          </a:p>
          <a:p>
            <a:pPr marL="285750" indent="-285750">
              <a:buFontTx/>
              <a:buChar char="-"/>
            </a:pPr>
            <a:endParaRPr lang="en-US" dirty="0" smtClean="0"/>
          </a:p>
          <a:p>
            <a:pPr marL="285750" indent="-285750">
              <a:buFontTx/>
              <a:buChar char="-"/>
            </a:pPr>
            <a:endParaRPr lang="en-US" dirty="0"/>
          </a:p>
        </p:txBody>
      </p:sp>
      <p:graphicFrame>
        <p:nvGraphicFramePr>
          <p:cNvPr id="6" name="Chart 5"/>
          <p:cNvGraphicFramePr>
            <a:graphicFrameLocks/>
          </p:cNvGraphicFramePr>
          <p:nvPr>
            <p:extLst>
              <p:ext uri="{D42A27DB-BD31-4B8C-83A1-F6EECF244321}">
                <p14:modId xmlns:p14="http://schemas.microsoft.com/office/powerpoint/2010/main" val="1551773671"/>
              </p:ext>
            </p:extLst>
          </p:nvPr>
        </p:nvGraphicFramePr>
        <p:xfrm>
          <a:off x="4246535" y="4556502"/>
          <a:ext cx="6664272" cy="3425125"/>
        </p:xfrm>
        <a:graphic>
          <a:graphicData uri="http://schemas.openxmlformats.org/drawingml/2006/chart">
            <c:chart xmlns:c="http://schemas.openxmlformats.org/drawingml/2006/chart" xmlns:r="http://schemas.openxmlformats.org/officeDocument/2006/relationships" r:id="rId2"/>
          </a:graphicData>
        </a:graphic>
      </p:graphicFrame>
      <p:pic>
        <p:nvPicPr>
          <p:cNvPr id="1026" name="Picture 2" descr="C:\Users\Rasheed\Pictures\snip 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4365" y="4527951"/>
            <a:ext cx="11898313" cy="3057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946406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descr="C:\Users\Rasheed\Pictures\snip 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0929" y="743919"/>
            <a:ext cx="12660259" cy="5935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83896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813301" y="606147"/>
            <a:ext cx="10104895" cy="6647974"/>
          </a:xfrm>
          <a:prstGeom prst="rect">
            <a:avLst/>
          </a:prstGeom>
        </p:spPr>
        <p:txBody>
          <a:bodyPr wrap="square">
            <a:spAutoFit/>
          </a:bodyPr>
          <a:lstStyle/>
          <a:p>
            <a:endParaRPr lang="en-US" dirty="0">
              <a:latin typeface="Gelasio"/>
              <a:ea typeface="Gelasio"/>
            </a:endParaRPr>
          </a:p>
          <a:p>
            <a:endParaRPr lang="en-US" dirty="0">
              <a:latin typeface="Gelasio"/>
              <a:ea typeface="Gelasio"/>
            </a:endParaRPr>
          </a:p>
          <a:p>
            <a:endParaRPr lang="en-US" dirty="0">
              <a:latin typeface="Gelasio"/>
              <a:ea typeface="Gelasio"/>
            </a:endParaRPr>
          </a:p>
          <a:p>
            <a:r>
              <a:rPr lang="en-US" dirty="0">
                <a:latin typeface="Gelasio"/>
                <a:ea typeface="Gelasio"/>
              </a:rPr>
              <a:t>                                           </a:t>
            </a:r>
          </a:p>
          <a:p>
            <a:endParaRPr lang="en-US" dirty="0">
              <a:latin typeface="Gelasio"/>
              <a:ea typeface="Gelasio"/>
            </a:endParaRPr>
          </a:p>
          <a:p>
            <a:endParaRPr lang="en-US" dirty="0">
              <a:latin typeface="Gelasio"/>
              <a:ea typeface="Gelasio"/>
            </a:endParaRPr>
          </a:p>
          <a:p>
            <a:endParaRPr lang="en-US" dirty="0">
              <a:latin typeface="Gelasio"/>
              <a:ea typeface="Gelasio"/>
            </a:endParaRPr>
          </a:p>
          <a:p>
            <a:r>
              <a:rPr lang="en-US" sz="2400" dirty="0">
                <a:latin typeface="Gelasio"/>
                <a:ea typeface="Gelasio"/>
              </a:rPr>
              <a:t>After carefully </a:t>
            </a:r>
            <a:r>
              <a:rPr lang="en-US" sz="2400" dirty="0" smtClean="0">
                <a:latin typeface="Gelasio"/>
                <a:ea typeface="Gelasio"/>
              </a:rPr>
              <a:t>reviewing my </a:t>
            </a:r>
            <a:r>
              <a:rPr lang="en-US" sz="2400" dirty="0" err="1" smtClean="0">
                <a:latin typeface="Gelasio"/>
                <a:ea typeface="Gelasio"/>
              </a:rPr>
              <a:t>reponses</a:t>
            </a:r>
            <a:r>
              <a:rPr lang="en-US" sz="2400" dirty="0" smtClean="0">
                <a:latin typeface="Gelasio"/>
                <a:ea typeface="Gelasio"/>
              </a:rPr>
              <a:t> on </a:t>
            </a:r>
            <a:r>
              <a:rPr lang="en-US" sz="2400" dirty="0">
                <a:latin typeface="Gelasio"/>
                <a:ea typeface="Gelasio"/>
              </a:rPr>
              <a:t>the Importance of Appointment booking, this brings about  the business Aspect of </a:t>
            </a:r>
            <a:r>
              <a:rPr lang="en-US" sz="2400" dirty="0" smtClean="0">
                <a:latin typeface="Gelasio"/>
                <a:ea typeface="Gelasio"/>
              </a:rPr>
              <a:t>it and solution I will like to proffer and that is </a:t>
            </a:r>
            <a:r>
              <a:rPr lang="en-US" sz="2400" dirty="0">
                <a:latin typeface="Gelasio"/>
                <a:ea typeface="Gelasio"/>
              </a:rPr>
              <a:t>developing  appointment booking A</a:t>
            </a:r>
            <a:r>
              <a:rPr lang="en-US" sz="2400" dirty="0" smtClean="0">
                <a:latin typeface="Gelasio"/>
                <a:ea typeface="Gelasio"/>
              </a:rPr>
              <a:t>pp </a:t>
            </a:r>
            <a:r>
              <a:rPr lang="en-US" sz="2400" dirty="0">
                <a:latin typeface="Gelasio"/>
                <a:ea typeface="Gelasio"/>
              </a:rPr>
              <a:t>that can easily connect </a:t>
            </a:r>
            <a:r>
              <a:rPr lang="en-US" sz="2400" dirty="0" smtClean="0">
                <a:latin typeface="Gelasio"/>
                <a:ea typeface="Gelasio"/>
              </a:rPr>
              <a:t>business </a:t>
            </a:r>
            <a:r>
              <a:rPr lang="en-US" sz="2400" dirty="0">
                <a:latin typeface="Gelasio"/>
                <a:ea typeface="Gelasio"/>
              </a:rPr>
              <a:t>owners  and Customers , just like </a:t>
            </a:r>
            <a:r>
              <a:rPr lang="en-US" sz="2400" dirty="0" err="1" smtClean="0">
                <a:latin typeface="Gelasio"/>
                <a:ea typeface="Gelasio"/>
              </a:rPr>
              <a:t>Glovo</a:t>
            </a:r>
            <a:r>
              <a:rPr lang="en-US" sz="2400" dirty="0" smtClean="0">
                <a:latin typeface="Gelasio"/>
                <a:ea typeface="Gelasio"/>
              </a:rPr>
              <a:t>, </a:t>
            </a:r>
            <a:r>
              <a:rPr lang="en-US" sz="2400" dirty="0" err="1" smtClean="0">
                <a:latin typeface="Gelasio"/>
                <a:ea typeface="Gelasio"/>
              </a:rPr>
              <a:t>Chowdeck</a:t>
            </a:r>
            <a:r>
              <a:rPr lang="en-US" sz="2400" dirty="0" smtClean="0">
                <a:latin typeface="Gelasio"/>
                <a:ea typeface="Gelasio"/>
              </a:rPr>
              <a:t> </a:t>
            </a:r>
            <a:r>
              <a:rPr lang="en-US" sz="2400" dirty="0">
                <a:latin typeface="Gelasio"/>
                <a:ea typeface="Gelasio"/>
              </a:rPr>
              <a:t>and other food apps connect food vendors to their customers.</a:t>
            </a:r>
          </a:p>
          <a:p>
            <a:r>
              <a:rPr lang="en-US" sz="2400" dirty="0">
                <a:latin typeface="Gelasio"/>
                <a:ea typeface="Gelasio"/>
              </a:rPr>
              <a:t>In the USA There are a lot of appointment booking APPS, like </a:t>
            </a:r>
            <a:r>
              <a:rPr lang="en-US" sz="2400" dirty="0" err="1">
                <a:solidFill>
                  <a:srgbClr val="FF0000"/>
                </a:solidFill>
                <a:latin typeface="Gelasio"/>
                <a:ea typeface="Gelasio"/>
              </a:rPr>
              <a:t>SimplyBookme</a:t>
            </a:r>
            <a:r>
              <a:rPr lang="en-US" sz="2400" dirty="0">
                <a:solidFill>
                  <a:srgbClr val="FF0000"/>
                </a:solidFill>
                <a:latin typeface="Gelasio"/>
                <a:ea typeface="Gelasio"/>
              </a:rPr>
              <a:t>, Timely, </a:t>
            </a:r>
            <a:r>
              <a:rPr lang="en-US" sz="2400" dirty="0" err="1">
                <a:solidFill>
                  <a:srgbClr val="FF0000"/>
                </a:solidFill>
                <a:latin typeface="Gelasio"/>
                <a:ea typeface="Gelasio"/>
              </a:rPr>
              <a:t>Bookafy</a:t>
            </a:r>
            <a:r>
              <a:rPr lang="en-US" sz="2400" dirty="0">
                <a:solidFill>
                  <a:srgbClr val="FF0000"/>
                </a:solidFill>
                <a:latin typeface="Gelasio"/>
                <a:ea typeface="Gelasio"/>
              </a:rPr>
              <a:t>, </a:t>
            </a:r>
            <a:r>
              <a:rPr lang="en-US" sz="2400" dirty="0" err="1">
                <a:solidFill>
                  <a:srgbClr val="FF0000"/>
                </a:solidFill>
                <a:latin typeface="Gelasio"/>
                <a:ea typeface="Gelasio"/>
              </a:rPr>
              <a:t>Calenderhero</a:t>
            </a:r>
            <a:r>
              <a:rPr lang="en-US" sz="2400" dirty="0">
                <a:solidFill>
                  <a:srgbClr val="FF0000"/>
                </a:solidFill>
                <a:latin typeface="Gelasio"/>
                <a:ea typeface="Gelasio"/>
              </a:rPr>
              <a:t>, </a:t>
            </a:r>
            <a:r>
              <a:rPr lang="en-US" sz="2400" dirty="0" err="1">
                <a:solidFill>
                  <a:srgbClr val="FF0000"/>
                </a:solidFill>
                <a:latin typeface="Gelasio"/>
                <a:ea typeface="Gelasio"/>
              </a:rPr>
              <a:t>EngageBay</a:t>
            </a:r>
            <a:r>
              <a:rPr lang="en-US" sz="2400" dirty="0">
                <a:solidFill>
                  <a:srgbClr val="FF0000"/>
                </a:solidFill>
                <a:latin typeface="Gelasio"/>
                <a:ea typeface="Gelasio"/>
              </a:rPr>
              <a:t> </a:t>
            </a:r>
            <a:r>
              <a:rPr lang="en-US" sz="2400" dirty="0">
                <a:latin typeface="Gelasio"/>
                <a:ea typeface="Gelasio"/>
              </a:rPr>
              <a:t>and many more</a:t>
            </a:r>
            <a:r>
              <a:rPr lang="en-US" sz="2400" dirty="0" smtClean="0">
                <a:latin typeface="Gelasio"/>
                <a:ea typeface="Gelasio"/>
              </a:rPr>
              <a:t>.</a:t>
            </a:r>
          </a:p>
          <a:p>
            <a:endParaRPr lang="en-US" dirty="0" smtClean="0">
              <a:latin typeface="Gelasio"/>
              <a:ea typeface="Gelasio"/>
            </a:endParaRPr>
          </a:p>
          <a:p>
            <a:r>
              <a:rPr lang="en-US" sz="2400" dirty="0" smtClean="0">
                <a:latin typeface="Gelasio"/>
                <a:ea typeface="Gelasio"/>
              </a:rPr>
              <a:t>While this can App can Generate money for its Developer as Business owners will have to pay/Subscribe to partner with them. </a:t>
            </a:r>
            <a:endParaRPr lang="en-US" sz="2400" dirty="0">
              <a:latin typeface="Gelasio"/>
              <a:ea typeface="Gelasio"/>
            </a:endParaRPr>
          </a:p>
          <a:p>
            <a:endParaRPr lang="en-US" sz="2400" dirty="0" smtClean="0">
              <a:latin typeface="Gelasio"/>
              <a:ea typeface="Gelasio"/>
            </a:endParaRPr>
          </a:p>
          <a:p>
            <a:endParaRPr lang="en-US" dirty="0">
              <a:latin typeface="Gelasio"/>
              <a:ea typeface="Gelasio"/>
            </a:endParaRPr>
          </a:p>
        </p:txBody>
      </p:sp>
      <p:pic>
        <p:nvPicPr>
          <p:cNvPr id="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05275" y="503206"/>
            <a:ext cx="2343878" cy="19948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801470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5" name="Text 2"/>
          <p:cNvSpPr/>
          <p:nvPr/>
        </p:nvSpPr>
        <p:spPr>
          <a:xfrm>
            <a:off x="6207443" y="566738"/>
            <a:ext cx="7701915" cy="1287542"/>
          </a:xfrm>
          <a:prstGeom prst="rect">
            <a:avLst/>
          </a:prstGeom>
          <a:noFill/>
          <a:ln/>
        </p:spPr>
        <p:txBody>
          <a:bodyPr wrap="square" rtlCol="0" anchor="t"/>
          <a:lstStyle/>
          <a:p>
            <a:pPr marL="0" indent="0">
              <a:lnSpc>
                <a:spcPts val="5070"/>
              </a:lnSpc>
              <a:buNone/>
            </a:pPr>
            <a:r>
              <a:rPr lang="en-US" sz="4056" b="1" dirty="0">
                <a:solidFill>
                  <a:srgbClr val="484237"/>
                </a:solidFill>
                <a:latin typeface="Gelasio" pitchFamily="34" charset="0"/>
                <a:ea typeface="Gelasio" pitchFamily="34" charset="-122"/>
                <a:cs typeface="Gelasio" pitchFamily="34" charset="-120"/>
              </a:rPr>
              <a:t>Benefits of Appointment Booking for Customers</a:t>
            </a:r>
            <a:endParaRPr lang="en-US" sz="4056" dirty="0"/>
          </a:p>
        </p:txBody>
      </p:sp>
      <p:sp>
        <p:nvSpPr>
          <p:cNvPr id="6" name="Shape 3"/>
          <p:cNvSpPr/>
          <p:nvPr/>
        </p:nvSpPr>
        <p:spPr>
          <a:xfrm>
            <a:off x="6207443" y="2394942"/>
            <a:ext cx="463510" cy="463510"/>
          </a:xfrm>
          <a:prstGeom prst="roundRect">
            <a:avLst>
              <a:gd name="adj" fmla="val 6668"/>
            </a:avLst>
          </a:prstGeom>
          <a:solidFill>
            <a:srgbClr val="EEE8DD"/>
          </a:solidFill>
          <a:ln/>
        </p:spPr>
      </p:sp>
      <p:sp>
        <p:nvSpPr>
          <p:cNvPr id="7" name="Text 4"/>
          <p:cNvSpPr/>
          <p:nvPr/>
        </p:nvSpPr>
        <p:spPr>
          <a:xfrm>
            <a:off x="6366272" y="2472095"/>
            <a:ext cx="145852" cy="309086"/>
          </a:xfrm>
          <a:prstGeom prst="rect">
            <a:avLst/>
          </a:prstGeom>
          <a:noFill/>
          <a:ln/>
        </p:spPr>
        <p:txBody>
          <a:bodyPr wrap="none" rtlCol="0" anchor="t"/>
          <a:lstStyle/>
          <a:p>
            <a:pPr marL="0" indent="0" algn="ctr">
              <a:lnSpc>
                <a:spcPts val="2433"/>
              </a:lnSpc>
              <a:buNone/>
            </a:pPr>
            <a:r>
              <a:rPr lang="en-US" sz="2433" b="1" dirty="0">
                <a:solidFill>
                  <a:srgbClr val="746558"/>
                </a:solidFill>
                <a:latin typeface="Gelasio" pitchFamily="34" charset="0"/>
                <a:ea typeface="Gelasio" pitchFamily="34" charset="-122"/>
                <a:cs typeface="Gelasio" pitchFamily="34" charset="-120"/>
              </a:rPr>
              <a:t>1</a:t>
            </a:r>
            <a:endParaRPr lang="en-US" sz="2433" dirty="0"/>
          </a:p>
        </p:txBody>
      </p:sp>
      <p:sp>
        <p:nvSpPr>
          <p:cNvPr id="8" name="Text 5"/>
          <p:cNvSpPr/>
          <p:nvPr/>
        </p:nvSpPr>
        <p:spPr>
          <a:xfrm>
            <a:off x="6876931" y="2394942"/>
            <a:ext cx="3078480" cy="643652"/>
          </a:xfrm>
          <a:prstGeom prst="rect">
            <a:avLst/>
          </a:prstGeom>
          <a:noFill/>
          <a:ln/>
        </p:spPr>
        <p:txBody>
          <a:bodyPr wrap="square" rtlCol="0" anchor="t"/>
          <a:lstStyle/>
          <a:p>
            <a:pPr marL="0" indent="0">
              <a:lnSpc>
                <a:spcPts val="2535"/>
              </a:lnSpc>
              <a:buNone/>
            </a:pPr>
            <a:r>
              <a:rPr lang="en-US" sz="2028" b="1" dirty="0">
                <a:solidFill>
                  <a:srgbClr val="746558"/>
                </a:solidFill>
                <a:latin typeface="Gelasio" pitchFamily="34" charset="0"/>
                <a:ea typeface="Gelasio" pitchFamily="34" charset="-122"/>
                <a:cs typeface="Gelasio" pitchFamily="34" charset="-120"/>
              </a:rPr>
              <a:t>Convenience and Flexibility</a:t>
            </a:r>
            <a:endParaRPr lang="en-US" sz="2028" dirty="0"/>
          </a:p>
        </p:txBody>
      </p:sp>
      <p:sp>
        <p:nvSpPr>
          <p:cNvPr id="9" name="Text 6"/>
          <p:cNvSpPr/>
          <p:nvPr/>
        </p:nvSpPr>
        <p:spPr>
          <a:xfrm>
            <a:off x="6876931" y="3162181"/>
            <a:ext cx="3078480" cy="1647825"/>
          </a:xfrm>
          <a:prstGeom prst="rect">
            <a:avLst/>
          </a:prstGeom>
          <a:noFill/>
          <a:ln/>
        </p:spPr>
        <p:txBody>
          <a:bodyPr wrap="square" rtlCol="0" anchor="t"/>
          <a:lstStyle/>
          <a:p>
            <a:pPr marL="0" indent="0">
              <a:lnSpc>
                <a:spcPts val="2596"/>
              </a:lnSpc>
              <a:buNone/>
            </a:pPr>
            <a:r>
              <a:rPr lang="en-US" sz="1622" dirty="0">
                <a:solidFill>
                  <a:srgbClr val="746558"/>
                </a:solidFill>
                <a:latin typeface="Gelasio" pitchFamily="34" charset="0"/>
                <a:ea typeface="Gelasio" pitchFamily="34" charset="-122"/>
                <a:cs typeface="Gelasio" pitchFamily="34" charset="-120"/>
              </a:rPr>
              <a:t>Customers can book appointments at their convenience, 24/7, from anywhere with an internet connection.</a:t>
            </a:r>
            <a:endParaRPr lang="en-US" sz="1622" dirty="0"/>
          </a:p>
        </p:txBody>
      </p:sp>
      <p:sp>
        <p:nvSpPr>
          <p:cNvPr id="10" name="Shape 7"/>
          <p:cNvSpPr/>
          <p:nvPr/>
        </p:nvSpPr>
        <p:spPr>
          <a:xfrm>
            <a:off x="10161389" y="2394942"/>
            <a:ext cx="463510" cy="463510"/>
          </a:xfrm>
          <a:prstGeom prst="roundRect">
            <a:avLst>
              <a:gd name="adj" fmla="val 6668"/>
            </a:avLst>
          </a:prstGeom>
          <a:solidFill>
            <a:srgbClr val="EEE8DD"/>
          </a:solidFill>
          <a:ln/>
        </p:spPr>
      </p:sp>
      <p:sp>
        <p:nvSpPr>
          <p:cNvPr id="11" name="Text 8"/>
          <p:cNvSpPr/>
          <p:nvPr/>
        </p:nvSpPr>
        <p:spPr>
          <a:xfrm>
            <a:off x="10299502" y="2472095"/>
            <a:ext cx="187285" cy="309086"/>
          </a:xfrm>
          <a:prstGeom prst="rect">
            <a:avLst/>
          </a:prstGeom>
          <a:noFill/>
          <a:ln/>
        </p:spPr>
        <p:txBody>
          <a:bodyPr wrap="none" rtlCol="0" anchor="t"/>
          <a:lstStyle/>
          <a:p>
            <a:pPr marL="0" indent="0" algn="ctr">
              <a:lnSpc>
                <a:spcPts val="2433"/>
              </a:lnSpc>
              <a:buNone/>
            </a:pPr>
            <a:r>
              <a:rPr lang="en-US" sz="2433" b="1" dirty="0">
                <a:solidFill>
                  <a:srgbClr val="746558"/>
                </a:solidFill>
                <a:latin typeface="Gelasio" pitchFamily="34" charset="0"/>
                <a:ea typeface="Gelasio" pitchFamily="34" charset="-122"/>
                <a:cs typeface="Gelasio" pitchFamily="34" charset="-120"/>
              </a:rPr>
              <a:t>2</a:t>
            </a:r>
            <a:endParaRPr lang="en-US" sz="2433" dirty="0"/>
          </a:p>
        </p:txBody>
      </p:sp>
      <p:sp>
        <p:nvSpPr>
          <p:cNvPr id="12" name="Text 9"/>
          <p:cNvSpPr/>
          <p:nvPr/>
        </p:nvSpPr>
        <p:spPr>
          <a:xfrm>
            <a:off x="10830878" y="2394942"/>
            <a:ext cx="3013472" cy="321826"/>
          </a:xfrm>
          <a:prstGeom prst="rect">
            <a:avLst/>
          </a:prstGeom>
          <a:noFill/>
          <a:ln/>
        </p:spPr>
        <p:txBody>
          <a:bodyPr wrap="none" rtlCol="0" anchor="t"/>
          <a:lstStyle/>
          <a:p>
            <a:pPr marL="0" indent="0">
              <a:lnSpc>
                <a:spcPts val="2535"/>
              </a:lnSpc>
              <a:buNone/>
            </a:pPr>
            <a:r>
              <a:rPr lang="en-US" sz="2028" b="1" dirty="0">
                <a:solidFill>
                  <a:srgbClr val="746558"/>
                </a:solidFill>
                <a:latin typeface="Gelasio" pitchFamily="34" charset="0"/>
                <a:ea typeface="Gelasio" pitchFamily="34" charset="-122"/>
                <a:cs typeface="Gelasio" pitchFamily="34" charset="-120"/>
              </a:rPr>
              <a:t>Reduced Waiting Times</a:t>
            </a:r>
            <a:endParaRPr lang="en-US" sz="2028" dirty="0"/>
          </a:p>
        </p:txBody>
      </p:sp>
      <p:sp>
        <p:nvSpPr>
          <p:cNvPr id="13" name="Text 10"/>
          <p:cNvSpPr/>
          <p:nvPr/>
        </p:nvSpPr>
        <p:spPr>
          <a:xfrm>
            <a:off x="10830878" y="2840355"/>
            <a:ext cx="3078480" cy="1318260"/>
          </a:xfrm>
          <a:prstGeom prst="rect">
            <a:avLst/>
          </a:prstGeom>
          <a:noFill/>
          <a:ln/>
        </p:spPr>
        <p:txBody>
          <a:bodyPr wrap="square" rtlCol="0" anchor="t"/>
          <a:lstStyle/>
          <a:p>
            <a:pPr marL="0" indent="0">
              <a:lnSpc>
                <a:spcPts val="2596"/>
              </a:lnSpc>
              <a:buNone/>
            </a:pPr>
            <a:r>
              <a:rPr lang="en-US" sz="1622" dirty="0">
                <a:solidFill>
                  <a:srgbClr val="746558"/>
                </a:solidFill>
                <a:latin typeface="Gelasio" pitchFamily="34" charset="0"/>
                <a:ea typeface="Gelasio" pitchFamily="34" charset="-122"/>
                <a:cs typeface="Gelasio" pitchFamily="34" charset="-120"/>
              </a:rPr>
              <a:t>Appointment booking systems help businesses manage their schedules efficiently, minimizing wait times for customers.</a:t>
            </a:r>
            <a:endParaRPr lang="en-US" sz="1622" dirty="0"/>
          </a:p>
        </p:txBody>
      </p:sp>
      <p:sp>
        <p:nvSpPr>
          <p:cNvPr id="14" name="Shape 11"/>
          <p:cNvSpPr/>
          <p:nvPr/>
        </p:nvSpPr>
        <p:spPr>
          <a:xfrm>
            <a:off x="6207443" y="5247680"/>
            <a:ext cx="463510" cy="463510"/>
          </a:xfrm>
          <a:prstGeom prst="roundRect">
            <a:avLst>
              <a:gd name="adj" fmla="val 6668"/>
            </a:avLst>
          </a:prstGeom>
          <a:solidFill>
            <a:srgbClr val="EEE8DD"/>
          </a:solidFill>
          <a:ln/>
        </p:spPr>
      </p:sp>
      <p:sp>
        <p:nvSpPr>
          <p:cNvPr id="15" name="Text 12"/>
          <p:cNvSpPr/>
          <p:nvPr/>
        </p:nvSpPr>
        <p:spPr>
          <a:xfrm>
            <a:off x="6346031" y="5324832"/>
            <a:ext cx="186214" cy="309086"/>
          </a:xfrm>
          <a:prstGeom prst="rect">
            <a:avLst/>
          </a:prstGeom>
          <a:noFill/>
          <a:ln/>
        </p:spPr>
        <p:txBody>
          <a:bodyPr wrap="none" rtlCol="0" anchor="t"/>
          <a:lstStyle/>
          <a:p>
            <a:pPr marL="0" indent="0" algn="ctr">
              <a:lnSpc>
                <a:spcPts val="2433"/>
              </a:lnSpc>
              <a:buNone/>
            </a:pPr>
            <a:r>
              <a:rPr lang="en-US" sz="2433" b="1" dirty="0">
                <a:solidFill>
                  <a:srgbClr val="746558"/>
                </a:solidFill>
                <a:latin typeface="Gelasio" pitchFamily="34" charset="0"/>
                <a:ea typeface="Gelasio" pitchFamily="34" charset="-122"/>
                <a:cs typeface="Gelasio" pitchFamily="34" charset="-120"/>
              </a:rPr>
              <a:t>3</a:t>
            </a:r>
            <a:endParaRPr lang="en-US" sz="2433" dirty="0"/>
          </a:p>
        </p:txBody>
      </p:sp>
      <p:sp>
        <p:nvSpPr>
          <p:cNvPr id="16" name="Text 13"/>
          <p:cNvSpPr/>
          <p:nvPr/>
        </p:nvSpPr>
        <p:spPr>
          <a:xfrm>
            <a:off x="6876931" y="5247680"/>
            <a:ext cx="3078480" cy="643652"/>
          </a:xfrm>
          <a:prstGeom prst="rect">
            <a:avLst/>
          </a:prstGeom>
          <a:noFill/>
          <a:ln/>
        </p:spPr>
        <p:txBody>
          <a:bodyPr wrap="square" rtlCol="0" anchor="t"/>
          <a:lstStyle/>
          <a:p>
            <a:pPr marL="0" indent="0">
              <a:lnSpc>
                <a:spcPts val="2535"/>
              </a:lnSpc>
              <a:buNone/>
            </a:pPr>
            <a:r>
              <a:rPr lang="en-US" sz="2028" b="1" dirty="0">
                <a:solidFill>
                  <a:srgbClr val="746558"/>
                </a:solidFill>
                <a:latin typeface="Gelasio" pitchFamily="34" charset="0"/>
                <a:ea typeface="Gelasio" pitchFamily="34" charset="-122"/>
                <a:cs typeface="Gelasio" pitchFamily="34" charset="-120"/>
              </a:rPr>
              <a:t>Improved Service Quality</a:t>
            </a:r>
            <a:endParaRPr lang="en-US" sz="2028" dirty="0"/>
          </a:p>
        </p:txBody>
      </p:sp>
      <p:sp>
        <p:nvSpPr>
          <p:cNvPr id="17" name="Text 14"/>
          <p:cNvSpPr/>
          <p:nvPr/>
        </p:nvSpPr>
        <p:spPr>
          <a:xfrm>
            <a:off x="6876931" y="6014918"/>
            <a:ext cx="3078480" cy="1318260"/>
          </a:xfrm>
          <a:prstGeom prst="rect">
            <a:avLst/>
          </a:prstGeom>
          <a:noFill/>
          <a:ln/>
        </p:spPr>
        <p:txBody>
          <a:bodyPr wrap="square" rtlCol="0" anchor="t"/>
          <a:lstStyle/>
          <a:p>
            <a:pPr marL="0" indent="0">
              <a:lnSpc>
                <a:spcPts val="2596"/>
              </a:lnSpc>
              <a:buNone/>
            </a:pPr>
            <a:r>
              <a:rPr lang="en-US" sz="1622" dirty="0">
                <a:solidFill>
                  <a:srgbClr val="746558"/>
                </a:solidFill>
                <a:latin typeface="Gelasio" pitchFamily="34" charset="0"/>
                <a:ea typeface="Gelasio" pitchFamily="34" charset="-122"/>
                <a:cs typeface="Gelasio" pitchFamily="34" charset="-120"/>
              </a:rPr>
              <a:t>Businesses can dedicate focused attention to each customer, leading to a more personalized and satisfying experience.</a:t>
            </a:r>
            <a:endParaRPr lang="en-US" sz="1622" dirty="0"/>
          </a:p>
        </p:txBody>
      </p:sp>
      <p:sp>
        <p:nvSpPr>
          <p:cNvPr id="18" name="Shape 15"/>
          <p:cNvSpPr/>
          <p:nvPr/>
        </p:nvSpPr>
        <p:spPr>
          <a:xfrm>
            <a:off x="10161389" y="5247680"/>
            <a:ext cx="463510" cy="463510"/>
          </a:xfrm>
          <a:prstGeom prst="roundRect">
            <a:avLst>
              <a:gd name="adj" fmla="val 6668"/>
            </a:avLst>
          </a:prstGeom>
          <a:solidFill>
            <a:srgbClr val="EEE8DD"/>
          </a:solidFill>
          <a:ln/>
        </p:spPr>
      </p:sp>
      <p:sp>
        <p:nvSpPr>
          <p:cNvPr id="19" name="Text 16"/>
          <p:cNvSpPr/>
          <p:nvPr/>
        </p:nvSpPr>
        <p:spPr>
          <a:xfrm>
            <a:off x="10296763" y="5324832"/>
            <a:ext cx="192762" cy="309086"/>
          </a:xfrm>
          <a:prstGeom prst="rect">
            <a:avLst/>
          </a:prstGeom>
          <a:noFill/>
          <a:ln/>
        </p:spPr>
        <p:txBody>
          <a:bodyPr wrap="none" rtlCol="0" anchor="t"/>
          <a:lstStyle/>
          <a:p>
            <a:pPr marL="0" indent="0" algn="ctr">
              <a:lnSpc>
                <a:spcPts val="2433"/>
              </a:lnSpc>
              <a:buNone/>
            </a:pPr>
            <a:r>
              <a:rPr lang="en-US" sz="2433" b="1" dirty="0">
                <a:solidFill>
                  <a:srgbClr val="746558"/>
                </a:solidFill>
                <a:latin typeface="Gelasio" pitchFamily="34" charset="0"/>
                <a:ea typeface="Gelasio" pitchFamily="34" charset="-122"/>
                <a:cs typeface="Gelasio" pitchFamily="34" charset="-120"/>
              </a:rPr>
              <a:t>4</a:t>
            </a:r>
            <a:endParaRPr lang="en-US" sz="2433" dirty="0"/>
          </a:p>
        </p:txBody>
      </p:sp>
      <p:sp>
        <p:nvSpPr>
          <p:cNvPr id="20" name="Text 17"/>
          <p:cNvSpPr/>
          <p:nvPr/>
        </p:nvSpPr>
        <p:spPr>
          <a:xfrm>
            <a:off x="10830878" y="5247680"/>
            <a:ext cx="3078480" cy="643652"/>
          </a:xfrm>
          <a:prstGeom prst="rect">
            <a:avLst/>
          </a:prstGeom>
          <a:noFill/>
          <a:ln/>
        </p:spPr>
        <p:txBody>
          <a:bodyPr wrap="square" rtlCol="0" anchor="t"/>
          <a:lstStyle/>
          <a:p>
            <a:pPr marL="0" indent="0">
              <a:lnSpc>
                <a:spcPts val="2535"/>
              </a:lnSpc>
              <a:buNone/>
            </a:pPr>
            <a:r>
              <a:rPr lang="en-US" sz="2028" b="1" dirty="0">
                <a:solidFill>
                  <a:srgbClr val="746558"/>
                </a:solidFill>
                <a:latin typeface="Gelasio" pitchFamily="34" charset="0"/>
                <a:ea typeface="Gelasio" pitchFamily="34" charset="-122"/>
                <a:cs typeface="Gelasio" pitchFamily="34" charset="-120"/>
              </a:rPr>
              <a:t>Enhanced Communication</a:t>
            </a:r>
            <a:endParaRPr lang="en-US" sz="2028" dirty="0"/>
          </a:p>
        </p:txBody>
      </p:sp>
      <p:sp>
        <p:nvSpPr>
          <p:cNvPr id="21" name="Text 18"/>
          <p:cNvSpPr/>
          <p:nvPr/>
        </p:nvSpPr>
        <p:spPr>
          <a:xfrm>
            <a:off x="10830878" y="6014918"/>
            <a:ext cx="3078480" cy="1647825"/>
          </a:xfrm>
          <a:prstGeom prst="rect">
            <a:avLst/>
          </a:prstGeom>
          <a:noFill/>
          <a:ln/>
        </p:spPr>
        <p:txBody>
          <a:bodyPr wrap="square" rtlCol="0" anchor="t"/>
          <a:lstStyle/>
          <a:p>
            <a:pPr marL="0" indent="0">
              <a:lnSpc>
                <a:spcPts val="2596"/>
              </a:lnSpc>
              <a:buNone/>
            </a:pPr>
            <a:r>
              <a:rPr lang="en-US" sz="1622" dirty="0">
                <a:solidFill>
                  <a:srgbClr val="746558"/>
                </a:solidFill>
                <a:latin typeface="Gelasio" pitchFamily="34" charset="0"/>
                <a:ea typeface="Gelasio" pitchFamily="34" charset="-122"/>
                <a:cs typeface="Gelasio" pitchFamily="34" charset="-120"/>
              </a:rPr>
              <a:t>Appointment booking systems provide a platform for clear and consistent communication between businesses and customers.</a:t>
            </a:r>
            <a:endParaRPr lang="en-US" sz="1622"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5" name="Text 2"/>
          <p:cNvSpPr/>
          <p:nvPr/>
        </p:nvSpPr>
        <p:spPr>
          <a:xfrm>
            <a:off x="6173391" y="695801"/>
            <a:ext cx="7770019" cy="1226820"/>
          </a:xfrm>
          <a:prstGeom prst="rect">
            <a:avLst/>
          </a:prstGeom>
          <a:noFill/>
          <a:ln/>
        </p:spPr>
        <p:txBody>
          <a:bodyPr wrap="square" rtlCol="0" anchor="t"/>
          <a:lstStyle/>
          <a:p>
            <a:pPr marL="0" indent="0">
              <a:lnSpc>
                <a:spcPts val="4830"/>
              </a:lnSpc>
              <a:buNone/>
            </a:pPr>
            <a:r>
              <a:rPr lang="en-US" sz="3864" b="1" dirty="0" smtClean="0">
                <a:solidFill>
                  <a:srgbClr val="484237"/>
                </a:solidFill>
                <a:latin typeface="Gelasio" pitchFamily="34" charset="0"/>
                <a:ea typeface="Gelasio" pitchFamily="34" charset="-122"/>
              </a:rPr>
              <a:t>            Other Benefits</a:t>
            </a:r>
            <a:endParaRPr lang="en-US" sz="3864" dirty="0"/>
          </a:p>
        </p:txBody>
      </p:sp>
      <p:pic>
        <p:nvPicPr>
          <p:cNvPr id="6" name="Image 1" descr="preencoded.png"/>
          <p:cNvPicPr>
            <a:picLocks noChangeAspect="1"/>
          </p:cNvPicPr>
          <p:nvPr/>
        </p:nvPicPr>
        <p:blipFill>
          <a:blip r:embed="rId4"/>
          <a:stretch>
            <a:fillRect/>
          </a:stretch>
        </p:blipFill>
        <p:spPr>
          <a:xfrm>
            <a:off x="9028888" y="2109140"/>
            <a:ext cx="490657" cy="490657"/>
          </a:xfrm>
          <a:prstGeom prst="rect">
            <a:avLst/>
          </a:prstGeom>
        </p:spPr>
      </p:pic>
      <p:sp>
        <p:nvSpPr>
          <p:cNvPr id="7" name="Text 3"/>
          <p:cNvSpPr/>
          <p:nvPr/>
        </p:nvSpPr>
        <p:spPr>
          <a:xfrm>
            <a:off x="8077200" y="2707601"/>
            <a:ext cx="3737848" cy="613410"/>
          </a:xfrm>
          <a:prstGeom prst="rect">
            <a:avLst/>
          </a:prstGeom>
          <a:noFill/>
          <a:ln/>
        </p:spPr>
        <p:txBody>
          <a:bodyPr wrap="square" rtlCol="0" anchor="t"/>
          <a:lstStyle/>
          <a:p>
            <a:pPr marL="0" indent="0" algn="l">
              <a:lnSpc>
                <a:spcPts val="2415"/>
              </a:lnSpc>
              <a:buNone/>
            </a:pPr>
            <a:r>
              <a:rPr lang="en-US" sz="1932" b="1" dirty="0">
                <a:solidFill>
                  <a:srgbClr val="746558"/>
                </a:solidFill>
                <a:latin typeface="Gelasio" pitchFamily="34" charset="0"/>
                <a:ea typeface="Gelasio" pitchFamily="34" charset="-122"/>
                <a:cs typeface="Gelasio" pitchFamily="34" charset="-120"/>
              </a:rPr>
              <a:t>Improved Customer Experience</a:t>
            </a:r>
            <a:endParaRPr lang="en-US" sz="1932" dirty="0"/>
          </a:p>
        </p:txBody>
      </p:sp>
      <p:sp>
        <p:nvSpPr>
          <p:cNvPr id="8" name="Text 4"/>
          <p:cNvSpPr/>
          <p:nvPr/>
        </p:nvSpPr>
        <p:spPr>
          <a:xfrm>
            <a:off x="7650621" y="3612356"/>
            <a:ext cx="3737848" cy="1256348"/>
          </a:xfrm>
          <a:prstGeom prst="rect">
            <a:avLst/>
          </a:prstGeom>
          <a:noFill/>
          <a:ln/>
        </p:spPr>
        <p:txBody>
          <a:bodyPr wrap="square" rtlCol="0" anchor="t"/>
          <a:lstStyle/>
          <a:p>
            <a:pPr marL="0" indent="0" algn="l">
              <a:lnSpc>
                <a:spcPts val="2473"/>
              </a:lnSpc>
              <a:buNone/>
            </a:pPr>
            <a:r>
              <a:rPr lang="en-US" sz="1546" dirty="0">
                <a:solidFill>
                  <a:srgbClr val="746558"/>
                </a:solidFill>
                <a:latin typeface="Gelasio" pitchFamily="34" charset="0"/>
                <a:ea typeface="Gelasio" pitchFamily="34" charset="-122"/>
                <a:cs typeface="Gelasio" pitchFamily="34" charset="-120"/>
              </a:rPr>
              <a:t>Appointment booking empowers businesses to provide a seamless and positive customer experience, fostering loyalty.</a:t>
            </a:r>
            <a:endParaRPr lang="en-US" sz="1546" dirty="0"/>
          </a:p>
        </p:txBody>
      </p:sp>
      <p:sp>
        <p:nvSpPr>
          <p:cNvPr id="10" name="Text 5"/>
          <p:cNvSpPr/>
          <p:nvPr/>
        </p:nvSpPr>
        <p:spPr>
          <a:xfrm>
            <a:off x="10205561" y="2903815"/>
            <a:ext cx="3218974" cy="306705"/>
          </a:xfrm>
          <a:prstGeom prst="rect">
            <a:avLst/>
          </a:prstGeom>
          <a:noFill/>
          <a:ln/>
        </p:spPr>
        <p:txBody>
          <a:bodyPr wrap="none" rtlCol="0" anchor="t"/>
          <a:lstStyle/>
          <a:p>
            <a:pPr marL="0" indent="0" algn="l">
              <a:lnSpc>
                <a:spcPts val="2415"/>
              </a:lnSpc>
              <a:buNone/>
            </a:pPr>
            <a:endParaRPr lang="en-US" sz="1932" dirty="0"/>
          </a:p>
        </p:txBody>
      </p:sp>
      <p:sp>
        <p:nvSpPr>
          <p:cNvPr id="11" name="Text 6"/>
          <p:cNvSpPr/>
          <p:nvPr/>
        </p:nvSpPr>
        <p:spPr>
          <a:xfrm>
            <a:off x="10205561" y="3328273"/>
            <a:ext cx="3737848" cy="1256348"/>
          </a:xfrm>
          <a:prstGeom prst="rect">
            <a:avLst/>
          </a:prstGeom>
          <a:noFill/>
          <a:ln/>
        </p:spPr>
        <p:txBody>
          <a:bodyPr wrap="square" rtlCol="0" anchor="t"/>
          <a:lstStyle/>
          <a:p>
            <a:pPr marL="0" indent="0" algn="l">
              <a:lnSpc>
                <a:spcPts val="2473"/>
              </a:lnSpc>
              <a:buNone/>
            </a:pPr>
            <a:endParaRPr lang="en-US" sz="1546" dirty="0"/>
          </a:p>
        </p:txBody>
      </p:sp>
      <p:pic>
        <p:nvPicPr>
          <p:cNvPr id="12" name="Image 3" descr="preencoded.png"/>
          <p:cNvPicPr>
            <a:picLocks noChangeAspect="1"/>
          </p:cNvPicPr>
          <p:nvPr/>
        </p:nvPicPr>
        <p:blipFill>
          <a:blip r:embed="rId5"/>
          <a:stretch>
            <a:fillRect/>
          </a:stretch>
        </p:blipFill>
        <p:spPr>
          <a:xfrm>
            <a:off x="6173391" y="5480090"/>
            <a:ext cx="490657" cy="490657"/>
          </a:xfrm>
          <a:prstGeom prst="rect">
            <a:avLst/>
          </a:prstGeom>
        </p:spPr>
      </p:pic>
      <p:sp>
        <p:nvSpPr>
          <p:cNvPr id="13" name="Text 7"/>
          <p:cNvSpPr/>
          <p:nvPr/>
        </p:nvSpPr>
        <p:spPr>
          <a:xfrm>
            <a:off x="6173391" y="6166961"/>
            <a:ext cx="2503408" cy="306705"/>
          </a:xfrm>
          <a:prstGeom prst="rect">
            <a:avLst/>
          </a:prstGeom>
          <a:noFill/>
          <a:ln/>
        </p:spPr>
        <p:txBody>
          <a:bodyPr wrap="none" rtlCol="0" anchor="t"/>
          <a:lstStyle/>
          <a:p>
            <a:pPr marL="0" indent="0" algn="l">
              <a:lnSpc>
                <a:spcPts val="2415"/>
              </a:lnSpc>
              <a:buNone/>
            </a:pPr>
            <a:r>
              <a:rPr lang="en-US" sz="1932" b="1" dirty="0">
                <a:solidFill>
                  <a:srgbClr val="746558"/>
                </a:solidFill>
                <a:latin typeface="Gelasio" pitchFamily="34" charset="0"/>
                <a:ea typeface="Gelasio" pitchFamily="34" charset="-122"/>
                <a:cs typeface="Gelasio" pitchFamily="34" charset="-120"/>
              </a:rPr>
              <a:t>Personalized Service</a:t>
            </a:r>
            <a:endParaRPr lang="en-US" sz="1932" dirty="0"/>
          </a:p>
        </p:txBody>
      </p:sp>
      <p:sp>
        <p:nvSpPr>
          <p:cNvPr id="14" name="Text 8"/>
          <p:cNvSpPr/>
          <p:nvPr/>
        </p:nvSpPr>
        <p:spPr>
          <a:xfrm>
            <a:off x="6173391" y="6591419"/>
            <a:ext cx="3737848" cy="942261"/>
          </a:xfrm>
          <a:prstGeom prst="rect">
            <a:avLst/>
          </a:prstGeom>
          <a:noFill/>
          <a:ln/>
        </p:spPr>
        <p:txBody>
          <a:bodyPr wrap="square" rtlCol="0" anchor="t"/>
          <a:lstStyle/>
          <a:p>
            <a:pPr marL="0" indent="0" algn="l">
              <a:lnSpc>
                <a:spcPts val="2473"/>
              </a:lnSpc>
              <a:buNone/>
            </a:pPr>
            <a:r>
              <a:rPr lang="en-US" sz="1546" dirty="0">
                <a:solidFill>
                  <a:srgbClr val="746558"/>
                </a:solidFill>
                <a:latin typeface="Gelasio" pitchFamily="34" charset="0"/>
                <a:ea typeface="Gelasio" pitchFamily="34" charset="-122"/>
                <a:cs typeface="Gelasio" pitchFamily="34" charset="-120"/>
              </a:rPr>
              <a:t>Appointment booking allows businesses to tailor services to individual customer needs, enhancing satisfaction.</a:t>
            </a:r>
            <a:endParaRPr lang="en-US" sz="1546" dirty="0"/>
          </a:p>
        </p:txBody>
      </p:sp>
      <p:pic>
        <p:nvPicPr>
          <p:cNvPr id="15" name="Image 4" descr="preencoded.png"/>
          <p:cNvPicPr>
            <a:picLocks noChangeAspect="1"/>
          </p:cNvPicPr>
          <p:nvPr/>
        </p:nvPicPr>
        <p:blipFill>
          <a:blip r:embed="rId6"/>
          <a:stretch>
            <a:fillRect/>
          </a:stretch>
        </p:blipFill>
        <p:spPr>
          <a:xfrm>
            <a:off x="10205561" y="5480090"/>
            <a:ext cx="490657" cy="490657"/>
          </a:xfrm>
          <a:prstGeom prst="rect">
            <a:avLst/>
          </a:prstGeom>
        </p:spPr>
      </p:pic>
      <p:sp>
        <p:nvSpPr>
          <p:cNvPr id="16" name="Text 9"/>
          <p:cNvSpPr/>
          <p:nvPr/>
        </p:nvSpPr>
        <p:spPr>
          <a:xfrm>
            <a:off x="10205561" y="6166961"/>
            <a:ext cx="2453640" cy="306705"/>
          </a:xfrm>
          <a:prstGeom prst="rect">
            <a:avLst/>
          </a:prstGeom>
          <a:noFill/>
          <a:ln/>
        </p:spPr>
        <p:txBody>
          <a:bodyPr wrap="none" rtlCol="0" anchor="t"/>
          <a:lstStyle/>
          <a:p>
            <a:pPr marL="0" indent="0" algn="l">
              <a:lnSpc>
                <a:spcPts val="2415"/>
              </a:lnSpc>
              <a:buNone/>
            </a:pPr>
            <a:r>
              <a:rPr lang="en-US" sz="1932" b="1" dirty="0">
                <a:solidFill>
                  <a:srgbClr val="746558"/>
                </a:solidFill>
                <a:latin typeface="Gelasio" pitchFamily="34" charset="0"/>
                <a:ea typeface="Gelasio" pitchFamily="34" charset="-122"/>
                <a:cs typeface="Gelasio" pitchFamily="34" charset="-120"/>
              </a:rPr>
              <a:t>Increased Retention</a:t>
            </a:r>
            <a:endParaRPr lang="en-US" sz="1932" dirty="0"/>
          </a:p>
        </p:txBody>
      </p:sp>
      <p:sp>
        <p:nvSpPr>
          <p:cNvPr id="17" name="Text 10"/>
          <p:cNvSpPr/>
          <p:nvPr/>
        </p:nvSpPr>
        <p:spPr>
          <a:xfrm>
            <a:off x="10205561" y="6591419"/>
            <a:ext cx="3737848" cy="942261"/>
          </a:xfrm>
          <a:prstGeom prst="rect">
            <a:avLst/>
          </a:prstGeom>
          <a:noFill/>
          <a:ln/>
        </p:spPr>
        <p:txBody>
          <a:bodyPr wrap="square" rtlCol="0" anchor="t"/>
          <a:lstStyle/>
          <a:p>
            <a:pPr marL="0" indent="0" algn="l">
              <a:lnSpc>
                <a:spcPts val="2473"/>
              </a:lnSpc>
              <a:buNone/>
            </a:pPr>
            <a:r>
              <a:rPr lang="en-US" sz="1546" dirty="0">
                <a:solidFill>
                  <a:srgbClr val="746558"/>
                </a:solidFill>
                <a:latin typeface="Gelasio" pitchFamily="34" charset="0"/>
                <a:ea typeface="Gelasio" pitchFamily="34" charset="-122"/>
                <a:cs typeface="Gelasio" pitchFamily="34" charset="-120"/>
              </a:rPr>
              <a:t>Satisfied customers are more likely to return for future appointments, contributing to business growth.</a:t>
            </a:r>
            <a:endParaRPr lang="en-US" sz="1546" dirty="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5" name="Text 2"/>
          <p:cNvSpPr/>
          <p:nvPr/>
        </p:nvSpPr>
        <p:spPr>
          <a:xfrm>
            <a:off x="6280190" y="801172"/>
            <a:ext cx="7556421" cy="1417558"/>
          </a:xfrm>
          <a:prstGeom prst="rect">
            <a:avLst/>
          </a:prstGeom>
          <a:noFill/>
          <a:ln/>
        </p:spPr>
        <p:txBody>
          <a:bodyPr wrap="square" rtlCol="0" anchor="t"/>
          <a:lstStyle/>
          <a:p>
            <a:pPr marL="0" indent="0">
              <a:lnSpc>
                <a:spcPts val="5581"/>
              </a:lnSpc>
              <a:buNone/>
            </a:pPr>
            <a:r>
              <a:rPr lang="en-US" sz="4465" b="1" dirty="0">
                <a:solidFill>
                  <a:srgbClr val="484237"/>
                </a:solidFill>
                <a:latin typeface="Gelasio" pitchFamily="34" charset="0"/>
                <a:ea typeface="Gelasio" pitchFamily="34" charset="-122"/>
                <a:cs typeface="Gelasio" pitchFamily="34" charset="-120"/>
              </a:rPr>
              <a:t>Competitive Advantage in the Nigerian Market</a:t>
            </a:r>
            <a:endParaRPr lang="en-US" sz="4465" dirty="0"/>
          </a:p>
        </p:txBody>
      </p:sp>
      <p:sp>
        <p:nvSpPr>
          <p:cNvPr id="6" name="Shape 3"/>
          <p:cNvSpPr/>
          <p:nvPr/>
        </p:nvSpPr>
        <p:spPr>
          <a:xfrm>
            <a:off x="6280190" y="2558891"/>
            <a:ext cx="7556421" cy="4869418"/>
          </a:xfrm>
          <a:prstGeom prst="roundRect">
            <a:avLst>
              <a:gd name="adj" fmla="val 699"/>
            </a:avLst>
          </a:prstGeom>
          <a:noFill/>
          <a:ln w="7620">
            <a:solidFill>
              <a:srgbClr val="000000">
                <a:alpha val="8000"/>
              </a:srgbClr>
            </a:solidFill>
            <a:prstDash val="solid"/>
          </a:ln>
        </p:spPr>
      </p:sp>
      <p:sp>
        <p:nvSpPr>
          <p:cNvPr id="7" name="Shape 4"/>
          <p:cNvSpPr/>
          <p:nvPr/>
        </p:nvSpPr>
        <p:spPr>
          <a:xfrm>
            <a:off x="6287810" y="2566511"/>
            <a:ext cx="7541181" cy="1376124"/>
          </a:xfrm>
          <a:prstGeom prst="rect">
            <a:avLst/>
          </a:prstGeom>
          <a:solidFill>
            <a:srgbClr val="FFFFFF">
              <a:alpha val="4000"/>
            </a:srgbClr>
          </a:solidFill>
          <a:ln/>
        </p:spPr>
      </p:sp>
      <p:sp>
        <p:nvSpPr>
          <p:cNvPr id="8" name="Text 5"/>
          <p:cNvSpPr/>
          <p:nvPr/>
        </p:nvSpPr>
        <p:spPr>
          <a:xfrm>
            <a:off x="6514624" y="2710220"/>
            <a:ext cx="3313152" cy="362903"/>
          </a:xfrm>
          <a:prstGeom prst="rect">
            <a:avLst/>
          </a:prstGeom>
          <a:noFill/>
          <a:ln/>
        </p:spPr>
        <p:txBody>
          <a:bodyPr wrap="none" rtlCol="0" anchor="t"/>
          <a:lstStyle/>
          <a:p>
            <a:pPr marL="0" indent="0">
              <a:lnSpc>
                <a:spcPts val="2858"/>
              </a:lnSpc>
              <a:buNone/>
            </a:pPr>
            <a:r>
              <a:rPr lang="en-US" sz="1786" dirty="0">
                <a:solidFill>
                  <a:srgbClr val="00B0F0"/>
                </a:solidFill>
                <a:latin typeface="Gelasio" pitchFamily="34" charset="0"/>
                <a:ea typeface="Gelasio" pitchFamily="34" charset="-122"/>
                <a:cs typeface="Gelasio" pitchFamily="34" charset="-120"/>
              </a:rPr>
              <a:t>Increased Visibility</a:t>
            </a:r>
            <a:endParaRPr lang="en-US" sz="1786" dirty="0">
              <a:solidFill>
                <a:srgbClr val="00B0F0"/>
              </a:solidFill>
            </a:endParaRPr>
          </a:p>
        </p:txBody>
      </p:sp>
      <p:sp>
        <p:nvSpPr>
          <p:cNvPr id="9" name="Text 6"/>
          <p:cNvSpPr/>
          <p:nvPr/>
        </p:nvSpPr>
        <p:spPr>
          <a:xfrm>
            <a:off x="10289024" y="2710220"/>
            <a:ext cx="3313152" cy="1088708"/>
          </a:xfrm>
          <a:prstGeom prst="rect">
            <a:avLst/>
          </a:prstGeom>
          <a:noFill/>
          <a:ln/>
        </p:spPr>
        <p:txBody>
          <a:bodyPr wrap="square" rtlCol="0" anchor="t"/>
          <a:lstStyle/>
          <a:p>
            <a:pPr marL="0" indent="0">
              <a:lnSpc>
                <a:spcPts val="2858"/>
              </a:lnSpc>
              <a:buNone/>
            </a:pPr>
            <a:r>
              <a:rPr lang="en-US" sz="1786" dirty="0">
                <a:solidFill>
                  <a:srgbClr val="746558"/>
                </a:solidFill>
                <a:latin typeface="Gelasio" pitchFamily="34" charset="0"/>
                <a:ea typeface="Gelasio" pitchFamily="34" charset="-122"/>
                <a:cs typeface="Gelasio" pitchFamily="34" charset="-120"/>
              </a:rPr>
              <a:t>Businesses can reach a wider audience through online booking platforms.</a:t>
            </a:r>
            <a:endParaRPr lang="en-US" sz="1786" dirty="0"/>
          </a:p>
        </p:txBody>
      </p:sp>
      <p:sp>
        <p:nvSpPr>
          <p:cNvPr id="10" name="Shape 7"/>
          <p:cNvSpPr/>
          <p:nvPr/>
        </p:nvSpPr>
        <p:spPr>
          <a:xfrm>
            <a:off x="6287810" y="3942636"/>
            <a:ext cx="7541181" cy="1739027"/>
          </a:xfrm>
          <a:prstGeom prst="rect">
            <a:avLst/>
          </a:prstGeom>
          <a:solidFill>
            <a:srgbClr val="000000">
              <a:alpha val="4000"/>
            </a:srgbClr>
          </a:solidFill>
          <a:ln/>
        </p:spPr>
      </p:sp>
      <p:sp>
        <p:nvSpPr>
          <p:cNvPr id="11" name="Text 8"/>
          <p:cNvSpPr/>
          <p:nvPr/>
        </p:nvSpPr>
        <p:spPr>
          <a:xfrm>
            <a:off x="6514624" y="4086344"/>
            <a:ext cx="3313152" cy="362903"/>
          </a:xfrm>
          <a:prstGeom prst="rect">
            <a:avLst/>
          </a:prstGeom>
          <a:noFill/>
          <a:ln/>
        </p:spPr>
        <p:txBody>
          <a:bodyPr wrap="none" rtlCol="0" anchor="t"/>
          <a:lstStyle/>
          <a:p>
            <a:pPr marL="0" indent="0">
              <a:lnSpc>
                <a:spcPts val="2858"/>
              </a:lnSpc>
              <a:buNone/>
            </a:pPr>
            <a:r>
              <a:rPr lang="en-US" sz="1786" dirty="0">
                <a:solidFill>
                  <a:srgbClr val="FF0000"/>
                </a:solidFill>
                <a:latin typeface="Gelasio" pitchFamily="34" charset="0"/>
                <a:ea typeface="Gelasio" pitchFamily="34" charset="-122"/>
                <a:cs typeface="Gelasio" pitchFamily="34" charset="-120"/>
              </a:rPr>
              <a:t>Enhanced Efficiency</a:t>
            </a:r>
            <a:endParaRPr lang="en-US" sz="1786" dirty="0">
              <a:solidFill>
                <a:srgbClr val="FF0000"/>
              </a:solidFill>
            </a:endParaRPr>
          </a:p>
        </p:txBody>
      </p:sp>
      <p:sp>
        <p:nvSpPr>
          <p:cNvPr id="12" name="Text 9"/>
          <p:cNvSpPr/>
          <p:nvPr/>
        </p:nvSpPr>
        <p:spPr>
          <a:xfrm>
            <a:off x="10289024" y="3942635"/>
            <a:ext cx="3313152" cy="1451610"/>
          </a:xfrm>
          <a:prstGeom prst="rect">
            <a:avLst/>
          </a:prstGeom>
          <a:noFill/>
          <a:ln/>
        </p:spPr>
        <p:txBody>
          <a:bodyPr wrap="square" rtlCol="0" anchor="t"/>
          <a:lstStyle/>
          <a:p>
            <a:pPr marL="0" indent="0">
              <a:lnSpc>
                <a:spcPts val="2858"/>
              </a:lnSpc>
              <a:buNone/>
            </a:pPr>
            <a:r>
              <a:rPr lang="en-US" sz="1786" dirty="0">
                <a:solidFill>
                  <a:srgbClr val="746558"/>
                </a:solidFill>
                <a:latin typeface="Gelasio" pitchFamily="34" charset="0"/>
                <a:ea typeface="Gelasio" pitchFamily="34" charset="-122"/>
                <a:cs typeface="Gelasio" pitchFamily="34" charset="-120"/>
              </a:rPr>
              <a:t>Appointment booking streamlines operations, allowing businesses to compete effectively in a fast-paced market.</a:t>
            </a:r>
            <a:endParaRPr lang="en-US" sz="1786" dirty="0"/>
          </a:p>
        </p:txBody>
      </p:sp>
      <p:sp>
        <p:nvSpPr>
          <p:cNvPr id="13" name="Shape 10"/>
          <p:cNvSpPr/>
          <p:nvPr/>
        </p:nvSpPr>
        <p:spPr>
          <a:xfrm>
            <a:off x="6287810" y="5825371"/>
            <a:ext cx="7541181" cy="1595319"/>
          </a:xfrm>
          <a:prstGeom prst="rect">
            <a:avLst/>
          </a:prstGeom>
          <a:solidFill>
            <a:srgbClr val="FFFFFF">
              <a:alpha val="4000"/>
            </a:srgbClr>
          </a:solidFill>
          <a:ln/>
        </p:spPr>
      </p:sp>
      <p:sp>
        <p:nvSpPr>
          <p:cNvPr id="14" name="Text 11"/>
          <p:cNvSpPr/>
          <p:nvPr/>
        </p:nvSpPr>
        <p:spPr>
          <a:xfrm>
            <a:off x="6514624" y="5825371"/>
            <a:ext cx="3313152" cy="362903"/>
          </a:xfrm>
          <a:prstGeom prst="rect">
            <a:avLst/>
          </a:prstGeom>
          <a:noFill/>
          <a:ln/>
        </p:spPr>
        <p:txBody>
          <a:bodyPr wrap="none" rtlCol="0" anchor="t"/>
          <a:lstStyle/>
          <a:p>
            <a:pPr marL="0" indent="0">
              <a:lnSpc>
                <a:spcPts val="2858"/>
              </a:lnSpc>
              <a:buNone/>
            </a:pPr>
            <a:r>
              <a:rPr lang="en-US" sz="1786" dirty="0">
                <a:solidFill>
                  <a:srgbClr val="00B050"/>
                </a:solidFill>
                <a:latin typeface="Gelasio" pitchFamily="34" charset="0"/>
                <a:ea typeface="Gelasio" pitchFamily="34" charset="-122"/>
                <a:cs typeface="Gelasio" pitchFamily="34" charset="-120"/>
              </a:rPr>
              <a:t>Improved Customer Experience</a:t>
            </a:r>
            <a:endParaRPr lang="en-US" sz="1786" dirty="0">
              <a:solidFill>
                <a:srgbClr val="00B050"/>
              </a:solidFill>
            </a:endParaRPr>
          </a:p>
        </p:txBody>
      </p:sp>
      <p:sp>
        <p:nvSpPr>
          <p:cNvPr id="15" name="Text 12"/>
          <p:cNvSpPr/>
          <p:nvPr/>
        </p:nvSpPr>
        <p:spPr>
          <a:xfrm>
            <a:off x="10289024" y="5825371"/>
            <a:ext cx="3313152" cy="1451610"/>
          </a:xfrm>
          <a:prstGeom prst="rect">
            <a:avLst/>
          </a:prstGeom>
          <a:noFill/>
          <a:ln/>
        </p:spPr>
        <p:txBody>
          <a:bodyPr wrap="square" rtlCol="0" anchor="t"/>
          <a:lstStyle/>
          <a:p>
            <a:pPr marL="0" indent="0">
              <a:lnSpc>
                <a:spcPts val="2858"/>
              </a:lnSpc>
              <a:buNone/>
            </a:pPr>
            <a:r>
              <a:rPr lang="en-US" sz="1786" dirty="0">
                <a:solidFill>
                  <a:srgbClr val="746558"/>
                </a:solidFill>
                <a:latin typeface="Gelasio" pitchFamily="34" charset="0"/>
                <a:ea typeface="Gelasio" pitchFamily="34" charset="-122"/>
                <a:cs typeface="Gelasio" pitchFamily="34" charset="-120"/>
              </a:rPr>
              <a:t>By offering a convenient and seamless booking process, businesses can stand out from competitors.</a:t>
            </a:r>
            <a:endParaRPr lang="en-US" sz="1786" dirty="0"/>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Angles</Template>
  <TotalTime>292</TotalTime>
  <Words>692</Words>
  <Application>Microsoft Office PowerPoint</Application>
  <PresentationFormat>Custom</PresentationFormat>
  <Paragraphs>86</Paragraphs>
  <Slides>12</Slides>
  <Notes>6</Notes>
  <HiddenSlides>0</HiddenSlides>
  <MMClips>0</MMClips>
  <ScaleCrop>false</ScaleCrop>
  <HeadingPairs>
    <vt:vector size="4" baseType="variant">
      <vt:variant>
        <vt:lpstr>Theme</vt:lpstr>
      </vt:variant>
      <vt:variant>
        <vt:i4>1</vt:i4>
      </vt:variant>
      <vt:variant>
        <vt:lpstr>Slide Titles</vt:lpstr>
      </vt:variant>
      <vt:variant>
        <vt:i4>12</vt:i4>
      </vt:variant>
    </vt:vector>
  </HeadingPairs>
  <TitlesOfParts>
    <vt:vector size="13"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Rasheed</cp:lastModifiedBy>
  <cp:revision>42</cp:revision>
  <dcterms:created xsi:type="dcterms:W3CDTF">2024-08-06T16:22:58Z</dcterms:created>
  <dcterms:modified xsi:type="dcterms:W3CDTF">2024-08-13T16:33:39Z</dcterms:modified>
</cp:coreProperties>
</file>